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TT Hoves" panose="020B0604020202020204" charset="0"/>
      <p:regular r:id="rId28"/>
    </p:embeddedFont>
    <p:embeddedFont>
      <p:font typeface="TT Hoves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9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jpeg"/><Relationship Id="rId7" Type="http://schemas.openxmlformats.org/officeDocument/2006/relationships/image" Target="../media/image5.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0.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54.svg"/><Relationship Id="rId4" Type="http://schemas.openxmlformats.org/officeDocument/2006/relationships/image" Target="../media/image4.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3.png"/><Relationship Id="rId7" Type="http://schemas.openxmlformats.org/officeDocument/2006/relationships/image" Target="../media/image5.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56.svg"/><Relationship Id="rId5" Type="http://schemas.openxmlformats.org/officeDocument/2006/relationships/image" Target="../media/image3.svg"/><Relationship Id="rId10"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9.svg"/><Relationship Id="rId5" Type="http://schemas.openxmlformats.org/officeDocument/2006/relationships/image" Target="../media/image4.png"/><Relationship Id="rId10"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4.svg"/><Relationship Id="rId4" Type="http://schemas.openxmlformats.org/officeDocument/2006/relationships/image" Target="../media/image3.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3830041" y="3112120"/>
            <a:ext cx="4217640" cy="4212368"/>
          </a:xfrm>
          <a:custGeom>
            <a:avLst/>
            <a:gdLst/>
            <a:ahLst/>
            <a:cxnLst/>
            <a:rect l="l" t="t" r="r" b="b"/>
            <a:pathLst>
              <a:path w="4217640" h="4212368">
                <a:moveTo>
                  <a:pt x="0" y="0"/>
                </a:moveTo>
                <a:lnTo>
                  <a:pt x="4217640" y="0"/>
                </a:lnTo>
                <a:lnTo>
                  <a:pt x="4217640" y="4212368"/>
                </a:lnTo>
                <a:lnTo>
                  <a:pt x="0" y="4212368"/>
                </a:lnTo>
                <a:lnTo>
                  <a:pt x="0" y="0"/>
                </a:lnTo>
                <a:close/>
              </a:path>
            </a:pathLst>
          </a:custGeom>
          <a:blipFill>
            <a:blip r:embed="rId2"/>
            <a:stretch>
              <a:fillRect/>
            </a:stretch>
          </a:blipFill>
        </p:spPr>
      </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530332" y="6198454"/>
            <a:ext cx="7789461" cy="511779"/>
          </a:xfrm>
          <a:custGeom>
            <a:avLst/>
            <a:gdLst/>
            <a:ahLst/>
            <a:cxnLst/>
            <a:rect l="l" t="t" r="r" b="b"/>
            <a:pathLst>
              <a:path w="7789461" h="511779">
                <a:moveTo>
                  <a:pt x="0" y="0"/>
                </a:moveTo>
                <a:lnTo>
                  <a:pt x="7789461" y="0"/>
                </a:lnTo>
                <a:lnTo>
                  <a:pt x="7789461" y="511779"/>
                </a:lnTo>
                <a:lnTo>
                  <a:pt x="0" y="511779"/>
                </a:lnTo>
                <a:lnTo>
                  <a:pt x="0" y="0"/>
                </a:lnTo>
                <a:close/>
              </a:path>
            </a:pathLst>
          </a:custGeom>
          <a:blipFill>
            <a:blip r:embed="rId9"/>
            <a:stretch>
              <a:fillRect l="-12691" t="-189" r="-12691"/>
            </a:stretch>
          </a:blipFill>
        </p:spPr>
      </p:sp>
      <p:grpSp>
        <p:nvGrpSpPr>
          <p:cNvPr id="16" name="Group 16"/>
          <p:cNvGrpSpPr/>
          <p:nvPr/>
        </p:nvGrpSpPr>
        <p:grpSpPr>
          <a:xfrm>
            <a:off x="14364610" y="8354116"/>
            <a:ext cx="2108884" cy="904184"/>
            <a:chOff x="0" y="0"/>
            <a:chExt cx="2811845" cy="1205579"/>
          </a:xfrm>
        </p:grpSpPr>
        <p:sp>
          <p:nvSpPr>
            <p:cNvPr id="17" name="Freeform 17"/>
            <p:cNvSpPr/>
            <p:nvPr/>
          </p:nvSpPr>
          <p:spPr>
            <a:xfrm>
              <a:off x="0" y="0"/>
              <a:ext cx="2811845" cy="1205579"/>
            </a:xfrm>
            <a:custGeom>
              <a:avLst/>
              <a:gdLst/>
              <a:ahLst/>
              <a:cxnLst/>
              <a:rect l="l" t="t" r="r" b="b"/>
              <a:pathLst>
                <a:path w="2811845" h="1205579">
                  <a:moveTo>
                    <a:pt x="0" y="0"/>
                  </a:moveTo>
                  <a:lnTo>
                    <a:pt x="2811845" y="0"/>
                  </a:lnTo>
                  <a:lnTo>
                    <a:pt x="2811845" y="1205579"/>
                  </a:lnTo>
                  <a:lnTo>
                    <a:pt x="0" y="1205579"/>
                  </a:lnTo>
                  <a:lnTo>
                    <a:pt x="0" y="0"/>
                  </a:lnTo>
                  <a:close/>
                </a:path>
              </a:pathLst>
            </a:custGeom>
            <a:blipFill>
              <a:blip r:embed="rId10"/>
              <a:stretch>
                <a:fillRect/>
              </a:stretch>
            </a:blipFill>
          </p:spPr>
        </p:sp>
        <p:grpSp>
          <p:nvGrpSpPr>
            <p:cNvPr id="18" name="Group 18"/>
            <p:cNvGrpSpPr/>
            <p:nvPr/>
          </p:nvGrpSpPr>
          <p:grpSpPr>
            <a:xfrm>
              <a:off x="784229" y="448855"/>
              <a:ext cx="1243387" cy="307869"/>
              <a:chOff x="0" y="0"/>
              <a:chExt cx="2051651" cy="508000"/>
            </a:xfrm>
          </p:grpSpPr>
          <p:sp>
            <p:nvSpPr>
              <p:cNvPr id="19" name="Freeform 19"/>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20" name="Freeform 20"/>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sp>
        <p:nvSpPr>
          <p:cNvPr id="21" name="Freeform 21"/>
          <p:cNvSpPr/>
          <p:nvPr/>
        </p:nvSpPr>
        <p:spPr>
          <a:xfrm>
            <a:off x="14515405" y="3653350"/>
            <a:ext cx="2846913" cy="3129909"/>
          </a:xfrm>
          <a:custGeom>
            <a:avLst/>
            <a:gdLst/>
            <a:ahLst/>
            <a:cxnLst/>
            <a:rect l="l" t="t" r="r" b="b"/>
            <a:pathLst>
              <a:path w="2846913" h="3129909">
                <a:moveTo>
                  <a:pt x="0" y="0"/>
                </a:moveTo>
                <a:lnTo>
                  <a:pt x="2846912" y="0"/>
                </a:lnTo>
                <a:lnTo>
                  <a:pt x="2846912" y="3129908"/>
                </a:lnTo>
                <a:lnTo>
                  <a:pt x="0" y="31299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p:nvPr/>
        </p:nvGrpSpPr>
        <p:grpSpPr>
          <a:xfrm>
            <a:off x="685594" y="4144017"/>
            <a:ext cx="12027762" cy="2566216"/>
            <a:chOff x="0" y="0"/>
            <a:chExt cx="16037016" cy="3421622"/>
          </a:xfrm>
        </p:grpSpPr>
        <p:sp>
          <p:nvSpPr>
            <p:cNvPr id="23" name="TextBox 23"/>
            <p:cNvSpPr txBox="1"/>
            <p:nvPr/>
          </p:nvSpPr>
          <p:spPr>
            <a:xfrm>
              <a:off x="0" y="38100"/>
              <a:ext cx="16037016" cy="1104900"/>
            </a:xfrm>
            <a:prstGeom prst="rect">
              <a:avLst/>
            </a:prstGeom>
          </p:spPr>
          <p:txBody>
            <a:bodyPr lIns="0" tIns="0" rIns="0" bIns="0" rtlCol="0" anchor="t">
              <a:spAutoFit/>
            </a:bodyPr>
            <a:lstStyle/>
            <a:p>
              <a:pPr algn="just">
                <a:lnSpc>
                  <a:spcPts val="3150"/>
                </a:lnSpc>
              </a:pPr>
              <a:r>
                <a:rPr lang="en-US" sz="3000">
                  <a:solidFill>
                    <a:srgbClr val="000000"/>
                  </a:solidFill>
                  <a:latin typeface="TT Hoves Bold"/>
                </a:rPr>
                <a:t>MENGATASI MARAKNYA PENYEBARAN HOAX DAN DAMPAKNYA TERHADAP PANCASILA SEBAGAI IDEOLOGI NEGARA </a:t>
              </a:r>
            </a:p>
          </p:txBody>
        </p:sp>
        <p:sp>
          <p:nvSpPr>
            <p:cNvPr id="24" name="TextBox 24"/>
            <p:cNvSpPr txBox="1"/>
            <p:nvPr/>
          </p:nvSpPr>
          <p:spPr>
            <a:xfrm>
              <a:off x="0" y="2745347"/>
              <a:ext cx="16037016" cy="676274"/>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TT Hoves"/>
                </a:rPr>
                <a:t>UTS PENDIDIKAN PANCASILA - 2117051058</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971568" y="0"/>
            <a:ext cx="7200900" cy="10287000"/>
            <a:chOff x="0" y="0"/>
            <a:chExt cx="4445000" cy="6350000"/>
          </a:xfrm>
        </p:grpSpPr>
        <p:sp>
          <p:nvSpPr>
            <p:cNvPr id="3" name="Freeform 3"/>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31367" r="-86319"/>
              </a:stretch>
            </a:blipFill>
          </p:spPr>
        </p:sp>
      </p:grpSp>
      <p:sp>
        <p:nvSpPr>
          <p:cNvPr id="4" name="Freeform 4"/>
          <p:cNvSpPr/>
          <p:nvPr/>
        </p:nvSpPr>
        <p:spPr>
          <a:xfrm>
            <a:off x="6179393" y="1596180"/>
            <a:ext cx="6970404" cy="365946"/>
          </a:xfrm>
          <a:custGeom>
            <a:avLst/>
            <a:gdLst/>
            <a:ahLst/>
            <a:cxnLst/>
            <a:rect l="l" t="t" r="r" b="b"/>
            <a:pathLst>
              <a:path w="6970404" h="365946">
                <a:moveTo>
                  <a:pt x="0" y="0"/>
                </a:moveTo>
                <a:lnTo>
                  <a:pt x="6970404" y="0"/>
                </a:lnTo>
                <a:lnTo>
                  <a:pt x="6970404" y="365946"/>
                </a:lnTo>
                <a:lnTo>
                  <a:pt x="0" y="365946"/>
                </a:lnTo>
                <a:lnTo>
                  <a:pt x="0" y="0"/>
                </a:lnTo>
                <a:close/>
              </a:path>
            </a:pathLst>
          </a:custGeom>
          <a:blipFill>
            <a:blip r:embed="rId3"/>
            <a:stretch>
              <a:fillRect/>
            </a:stretch>
          </a:blipFill>
        </p:spPr>
      </p:sp>
      <p:grpSp>
        <p:nvGrpSpPr>
          <p:cNvPr id="5" name="Group 5"/>
          <p:cNvGrpSpPr/>
          <p:nvPr/>
        </p:nvGrpSpPr>
        <p:grpSpPr>
          <a:xfrm>
            <a:off x="4279271" y="4910746"/>
            <a:ext cx="1900122" cy="814678"/>
            <a:chOff x="0" y="0"/>
            <a:chExt cx="2533497" cy="1086237"/>
          </a:xfrm>
        </p:grpSpPr>
        <p:sp>
          <p:nvSpPr>
            <p:cNvPr id="6" name="Freeform 6"/>
            <p:cNvSpPr/>
            <p:nvPr/>
          </p:nvSpPr>
          <p:spPr>
            <a:xfrm>
              <a:off x="0" y="0"/>
              <a:ext cx="2533497" cy="1086237"/>
            </a:xfrm>
            <a:custGeom>
              <a:avLst/>
              <a:gdLst/>
              <a:ahLst/>
              <a:cxnLst/>
              <a:rect l="l" t="t" r="r" b="b"/>
              <a:pathLst>
                <a:path w="2533497" h="1086237">
                  <a:moveTo>
                    <a:pt x="0" y="0"/>
                  </a:moveTo>
                  <a:lnTo>
                    <a:pt x="2533497" y="0"/>
                  </a:lnTo>
                  <a:lnTo>
                    <a:pt x="2533497" y="1086237"/>
                  </a:lnTo>
                  <a:lnTo>
                    <a:pt x="0" y="1086237"/>
                  </a:lnTo>
                  <a:lnTo>
                    <a:pt x="0" y="0"/>
                  </a:lnTo>
                  <a:close/>
                </a:path>
              </a:pathLst>
            </a:custGeom>
            <a:blipFill>
              <a:blip r:embed="rId4"/>
              <a:stretch>
                <a:fillRect/>
              </a:stretch>
            </a:blipFill>
          </p:spPr>
        </p:sp>
        <p:grpSp>
          <p:nvGrpSpPr>
            <p:cNvPr id="7" name="Group 7"/>
            <p:cNvGrpSpPr/>
            <p:nvPr/>
          </p:nvGrpSpPr>
          <p:grpSpPr>
            <a:xfrm>
              <a:off x="706597" y="404422"/>
              <a:ext cx="1120303" cy="277393"/>
              <a:chOff x="0" y="0"/>
              <a:chExt cx="2051651" cy="508000"/>
            </a:xfrm>
          </p:grpSpPr>
          <p:sp>
            <p:nvSpPr>
              <p:cNvPr id="8" name="Freeform 8"/>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9" name="Freeform 9"/>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sp>
        <p:nvSpPr>
          <p:cNvPr id="10" name="TextBox 10"/>
          <p:cNvSpPr txBox="1"/>
          <p:nvPr/>
        </p:nvSpPr>
        <p:spPr>
          <a:xfrm>
            <a:off x="6206823" y="799890"/>
            <a:ext cx="2307431"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TT Hoves Bold"/>
              </a:rPr>
              <a:t>PENDAHULUAN</a:t>
            </a:r>
          </a:p>
        </p:txBody>
      </p:sp>
      <p:sp>
        <p:nvSpPr>
          <p:cNvPr id="11" name="TextBox 11"/>
          <p:cNvSpPr txBox="1"/>
          <p:nvPr/>
        </p:nvSpPr>
        <p:spPr>
          <a:xfrm>
            <a:off x="6206823" y="2302169"/>
            <a:ext cx="9099798" cy="405765"/>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TT Hoves"/>
              </a:rPr>
              <a:t>Gambaran singkat tentang masalah penyebaran hoaks di Indonesia.</a:t>
            </a:r>
          </a:p>
        </p:txBody>
      </p:sp>
      <p:sp>
        <p:nvSpPr>
          <p:cNvPr id="12" name="TextBox 12"/>
          <p:cNvSpPr txBox="1"/>
          <p:nvPr/>
        </p:nvSpPr>
        <p:spPr>
          <a:xfrm>
            <a:off x="6206823" y="3047977"/>
            <a:ext cx="11560641" cy="3758565"/>
          </a:xfrm>
          <a:prstGeom prst="rect">
            <a:avLst/>
          </a:prstGeom>
        </p:spPr>
        <p:txBody>
          <a:bodyPr lIns="0" tIns="0" rIns="0" bIns="0" rtlCol="0" anchor="t">
            <a:spAutoFit/>
          </a:bodyPr>
          <a:lstStyle/>
          <a:p>
            <a:pPr algn="just">
              <a:lnSpc>
                <a:spcPts val="3359"/>
              </a:lnSpc>
              <a:spcBef>
                <a:spcPct val="0"/>
              </a:spcBef>
            </a:pPr>
            <a:r>
              <a:rPr lang="en-US" sz="2400">
                <a:solidFill>
                  <a:srgbClr val="000000"/>
                </a:solidFill>
                <a:latin typeface="TT Hoves"/>
              </a:rPr>
              <a:t>Penyebaran informasi hoax menimbulkan keresahan. Untuk itu masyarakat perlu diingatkan agar memanfaatkan media sosial secara positif dan jangan mudah termakan isu tidak benar. </a:t>
            </a:r>
          </a:p>
          <a:p>
            <a:pPr algn="just">
              <a:lnSpc>
                <a:spcPts val="3359"/>
              </a:lnSpc>
              <a:spcBef>
                <a:spcPct val="0"/>
              </a:spcBef>
            </a:pPr>
            <a:endParaRPr lang="en-US" sz="2400">
              <a:solidFill>
                <a:srgbClr val="000000"/>
              </a:solidFill>
              <a:latin typeface="TT Hoves"/>
            </a:endParaRPr>
          </a:p>
          <a:p>
            <a:pPr algn="just">
              <a:lnSpc>
                <a:spcPts val="3359"/>
              </a:lnSpc>
              <a:spcBef>
                <a:spcPct val="0"/>
              </a:spcBef>
            </a:pPr>
            <a:r>
              <a:rPr lang="en-US" sz="2400">
                <a:solidFill>
                  <a:srgbClr val="000000"/>
                </a:solidFill>
                <a:latin typeface="TT Hoves"/>
              </a:rPr>
              <a:t>Ketua Masyarakat Indonesia Anti Hoax (MIAH) Septiaji Eko Nugroho mengimbau media sosial dimanfaatkan untuk hal-hal yang sifatnya sinergis dan edukatif. Untuk itu dia getol melakukan gerakan nasional anti hoax ke seluruh Indonesia. "Hoax sudah menyebar dan menimbulkan keresahan di masyarakat. Jangan saling memecah belah," katanya</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083368" y="1609199"/>
            <a:ext cx="14121264" cy="7943211"/>
          </a:xfrm>
          <a:custGeom>
            <a:avLst/>
            <a:gdLst/>
            <a:ahLst/>
            <a:cxnLst/>
            <a:rect l="l" t="t" r="r" b="b"/>
            <a:pathLst>
              <a:path w="14121264" h="7943211">
                <a:moveTo>
                  <a:pt x="0" y="0"/>
                </a:moveTo>
                <a:lnTo>
                  <a:pt x="14121264" y="0"/>
                </a:lnTo>
                <a:lnTo>
                  <a:pt x="14121264" y="7943212"/>
                </a:lnTo>
                <a:lnTo>
                  <a:pt x="0" y="7943212"/>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6373025"/>
            <a:ext cx="18288000" cy="7315200"/>
            <a:chOff x="0" y="0"/>
            <a:chExt cx="6350000" cy="2540000"/>
          </a:xfrm>
        </p:grpSpPr>
        <p:sp>
          <p:nvSpPr>
            <p:cNvPr id="3" name="Freeform 3"/>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2"/>
              <a:stretch>
                <a:fillRect b="-19687"/>
              </a:stretch>
            </a:blipFill>
          </p:spPr>
        </p:sp>
      </p:grpSp>
      <p:sp>
        <p:nvSpPr>
          <p:cNvPr id="4" name="Freeform 4"/>
          <p:cNvSpPr/>
          <p:nvPr/>
        </p:nvSpPr>
        <p:spPr>
          <a:xfrm>
            <a:off x="-1544769" y="-7654412"/>
            <a:ext cx="23382201" cy="11398823"/>
          </a:xfrm>
          <a:custGeom>
            <a:avLst/>
            <a:gdLst/>
            <a:ahLst/>
            <a:cxnLst/>
            <a:rect l="l" t="t" r="r" b="b"/>
            <a:pathLst>
              <a:path w="23382201" h="11398823">
                <a:moveTo>
                  <a:pt x="0" y="0"/>
                </a:moveTo>
                <a:lnTo>
                  <a:pt x="23382201" y="0"/>
                </a:lnTo>
                <a:lnTo>
                  <a:pt x="23382201" y="11398822"/>
                </a:lnTo>
                <a:lnTo>
                  <a:pt x="0" y="11398822"/>
                </a:lnTo>
                <a:lnTo>
                  <a:pt x="0" y="0"/>
                </a:lnTo>
                <a:close/>
              </a:path>
            </a:pathLst>
          </a:custGeom>
          <a:blipFill>
            <a:blip r:embed="rId3"/>
            <a:stretch>
              <a:fillRect/>
            </a:stretch>
          </a:blipFill>
        </p:spPr>
      </p:sp>
      <p:sp>
        <p:nvSpPr>
          <p:cNvPr id="5" name="TextBox 5"/>
          <p:cNvSpPr txBox="1"/>
          <p:nvPr/>
        </p:nvSpPr>
        <p:spPr>
          <a:xfrm>
            <a:off x="1456616" y="3459128"/>
            <a:ext cx="15931358" cy="12287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000000"/>
                </a:solidFill>
                <a:latin typeface="TT Hoves"/>
              </a:rPr>
              <a:t>Pancasila </a:t>
            </a:r>
            <a:r>
              <a:rPr lang="en-US" sz="8000" dirty="0" err="1">
                <a:solidFill>
                  <a:srgbClr val="000000"/>
                </a:solidFill>
                <a:latin typeface="TT Hoves"/>
              </a:rPr>
              <a:t>sebagai</a:t>
            </a:r>
            <a:r>
              <a:rPr lang="en-US" sz="8000" dirty="0">
                <a:solidFill>
                  <a:srgbClr val="000000"/>
                </a:solidFill>
                <a:latin typeface="TT Hoves"/>
              </a:rPr>
              <a:t> </a:t>
            </a:r>
            <a:r>
              <a:rPr lang="en-US" sz="8000" dirty="0" err="1">
                <a:solidFill>
                  <a:srgbClr val="000000"/>
                </a:solidFill>
                <a:latin typeface="TT Hoves"/>
              </a:rPr>
              <a:t>Ideologi</a:t>
            </a:r>
            <a:r>
              <a:rPr lang="en-US" sz="8000" dirty="0">
                <a:solidFill>
                  <a:srgbClr val="000000"/>
                </a:solidFill>
                <a:latin typeface="TT Hoves"/>
              </a:rPr>
              <a:t> Negara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178770" y="2887511"/>
            <a:ext cx="3380607" cy="3376382"/>
          </a:xfrm>
          <a:custGeom>
            <a:avLst/>
            <a:gdLst/>
            <a:ahLst/>
            <a:cxnLst/>
            <a:rect l="l" t="t" r="r" b="b"/>
            <a:pathLst>
              <a:path w="3380607" h="3376382">
                <a:moveTo>
                  <a:pt x="0" y="0"/>
                </a:moveTo>
                <a:lnTo>
                  <a:pt x="3380607" y="0"/>
                </a:lnTo>
                <a:lnTo>
                  <a:pt x="3380607" y="3376381"/>
                </a:lnTo>
                <a:lnTo>
                  <a:pt x="0" y="3376381"/>
                </a:lnTo>
                <a:lnTo>
                  <a:pt x="0" y="0"/>
                </a:lnTo>
                <a:close/>
              </a:path>
            </a:pathLst>
          </a:custGeom>
          <a:blipFill>
            <a:blip r:embed="rId2"/>
            <a:stretch>
              <a:fillRect/>
            </a:stretch>
          </a:blipFill>
        </p:spPr>
      </p:sp>
      <p:grpSp>
        <p:nvGrpSpPr>
          <p:cNvPr id="3" name="Group 3"/>
          <p:cNvGrpSpPr>
            <a:grpSpLocks noChangeAspect="1"/>
          </p:cNvGrpSpPr>
          <p:nvPr/>
        </p:nvGrpSpPr>
        <p:grpSpPr>
          <a:xfrm>
            <a:off x="1622972" y="3329600"/>
            <a:ext cx="2492203" cy="2492203"/>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25061" r="-25061"/>
              </a:stretch>
            </a:blipFill>
          </p:spPr>
        </p:sp>
      </p:grpSp>
      <p:sp>
        <p:nvSpPr>
          <p:cNvPr id="5" name="AutoShape 5"/>
          <p:cNvSpPr/>
          <p:nvPr/>
        </p:nvSpPr>
        <p:spPr>
          <a:xfrm>
            <a:off x="0" y="0"/>
            <a:ext cx="18288000" cy="1028700"/>
          </a:xfrm>
          <a:prstGeom prst="rect">
            <a:avLst/>
          </a:prstGeom>
          <a:solidFill>
            <a:srgbClr val="004AAD"/>
          </a:solidFill>
        </p:spPr>
      </p:sp>
      <p:grpSp>
        <p:nvGrpSpPr>
          <p:cNvPr id="6" name="Group 6"/>
          <p:cNvGrpSpPr/>
          <p:nvPr/>
        </p:nvGrpSpPr>
        <p:grpSpPr>
          <a:xfrm>
            <a:off x="530332"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8" name="Group 8"/>
          <p:cNvGrpSpPr/>
          <p:nvPr/>
        </p:nvGrpSpPr>
        <p:grpSpPr>
          <a:xfrm>
            <a:off x="102350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10" name="Group 10"/>
          <p:cNvGrpSpPr/>
          <p:nvPr/>
        </p:nvGrpSpPr>
        <p:grpSpPr>
          <a:xfrm>
            <a:off x="1527068" y="359088"/>
            <a:ext cx="310524" cy="310524"/>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2" name="Group 12"/>
          <p:cNvGrpSpPr/>
          <p:nvPr/>
        </p:nvGrpSpPr>
        <p:grpSpPr>
          <a:xfrm>
            <a:off x="2533023" y="418434"/>
            <a:ext cx="12342036" cy="249331"/>
            <a:chOff x="0" y="0"/>
            <a:chExt cx="61160206" cy="1235544"/>
          </a:xfrm>
        </p:grpSpPr>
        <p:sp>
          <p:nvSpPr>
            <p:cNvPr id="13" name="Freeform 13"/>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4" name="Freeform 14"/>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1028700" y="1757593"/>
            <a:ext cx="16333617" cy="876300"/>
          </a:xfrm>
          <a:prstGeom prst="rect">
            <a:avLst/>
          </a:prstGeom>
        </p:spPr>
        <p:txBody>
          <a:bodyPr lIns="0" tIns="0" rIns="0" bIns="0" rtlCol="0" anchor="t">
            <a:spAutoFit/>
          </a:bodyPr>
          <a:lstStyle/>
          <a:p>
            <a:pPr marL="0" lvl="0" indent="0">
              <a:lnSpc>
                <a:spcPts val="6840"/>
              </a:lnSpc>
              <a:spcBef>
                <a:spcPct val="0"/>
              </a:spcBef>
            </a:pPr>
            <a:r>
              <a:rPr lang="en-US" sz="5700">
                <a:solidFill>
                  <a:srgbClr val="000000"/>
                </a:solidFill>
                <a:latin typeface="TT Hoves"/>
              </a:rPr>
              <a:t>Pentingnya Pancasila sebagai Ideologi Negara</a:t>
            </a:r>
          </a:p>
        </p:txBody>
      </p:sp>
      <p:grpSp>
        <p:nvGrpSpPr>
          <p:cNvPr id="18" name="Group 18"/>
          <p:cNvGrpSpPr/>
          <p:nvPr/>
        </p:nvGrpSpPr>
        <p:grpSpPr>
          <a:xfrm>
            <a:off x="4842059" y="2326235"/>
            <a:ext cx="10949099" cy="1926085"/>
            <a:chOff x="0" y="0"/>
            <a:chExt cx="14598799" cy="2568114"/>
          </a:xfrm>
        </p:grpSpPr>
        <p:sp>
          <p:nvSpPr>
            <p:cNvPr id="19" name="TextBox 19"/>
            <p:cNvSpPr txBox="1"/>
            <p:nvPr/>
          </p:nvSpPr>
          <p:spPr>
            <a:xfrm>
              <a:off x="0" y="988657"/>
              <a:ext cx="14598799" cy="1579457"/>
            </a:xfrm>
            <a:prstGeom prst="rect">
              <a:avLst/>
            </a:prstGeom>
          </p:spPr>
          <p:txBody>
            <a:bodyPr lIns="0" tIns="0" rIns="0" bIns="0" rtlCol="0" anchor="t">
              <a:spAutoFit/>
            </a:bodyPr>
            <a:lstStyle/>
            <a:p>
              <a:pPr marL="0" lvl="0" indent="0" algn="just">
                <a:lnSpc>
                  <a:spcPts val="3219"/>
                </a:lnSpc>
                <a:spcBef>
                  <a:spcPct val="0"/>
                </a:spcBef>
              </a:pPr>
              <a:r>
                <a:rPr lang="en-US" sz="2299">
                  <a:solidFill>
                    <a:srgbClr val="000000"/>
                  </a:solidFill>
                  <a:latin typeface="TT Hoves"/>
                </a:rPr>
                <a:t>Pancasila adalah ideologi negara Indonesia yang memiliki peran penting dalam menentukan arah dan karakter negara. Berikut adalah beberapa alasan mengapa Pancasila sangat penting sebagai ideologi negara:</a:t>
              </a:r>
            </a:p>
          </p:txBody>
        </p:sp>
        <p:sp>
          <p:nvSpPr>
            <p:cNvPr id="20" name="TextBox 20"/>
            <p:cNvSpPr txBox="1"/>
            <p:nvPr/>
          </p:nvSpPr>
          <p:spPr>
            <a:xfrm>
              <a:off x="0" y="9525"/>
              <a:ext cx="14598799" cy="638175"/>
            </a:xfrm>
            <a:prstGeom prst="rect">
              <a:avLst/>
            </a:prstGeom>
          </p:spPr>
          <p:txBody>
            <a:bodyPr lIns="0" tIns="0" rIns="0" bIns="0" rtlCol="0" anchor="t">
              <a:spAutoFit/>
            </a:bodyPr>
            <a:lstStyle/>
            <a:p>
              <a:pPr marL="0" lvl="0" indent="0">
                <a:lnSpc>
                  <a:spcPts val="3840"/>
                </a:lnSpc>
                <a:spcBef>
                  <a:spcPct val="0"/>
                </a:spcBef>
              </a:pPr>
              <a:endParaRPr/>
            </a:p>
          </p:txBody>
        </p:sp>
      </p:grpSp>
      <p:sp>
        <p:nvSpPr>
          <p:cNvPr id="21" name="TextBox 21"/>
          <p:cNvSpPr txBox="1"/>
          <p:nvPr/>
        </p:nvSpPr>
        <p:spPr>
          <a:xfrm>
            <a:off x="4842059" y="4375725"/>
            <a:ext cx="13915802" cy="4389755"/>
          </a:xfrm>
          <a:prstGeom prst="rect">
            <a:avLst/>
          </a:prstGeom>
        </p:spPr>
        <p:txBody>
          <a:bodyPr lIns="0" tIns="0" rIns="0" bIns="0" rtlCol="0" anchor="t">
            <a:spAutoFit/>
          </a:bodyPr>
          <a:lstStyle/>
          <a:p>
            <a:pPr marL="496571" lvl="1" indent="-248285">
              <a:lnSpc>
                <a:spcPts val="3220"/>
              </a:lnSpc>
              <a:buFont typeface="Arial"/>
              <a:buChar char="•"/>
            </a:pPr>
            <a:r>
              <a:rPr lang="en-US" sz="2300">
                <a:solidFill>
                  <a:srgbClr val="000000"/>
                </a:solidFill>
                <a:latin typeface="TT Hoves"/>
              </a:rPr>
              <a:t>Pancasila Sebagai Dasar Hukum Negara</a:t>
            </a:r>
          </a:p>
          <a:p>
            <a:pPr marL="496571" lvl="1" indent="-248285">
              <a:lnSpc>
                <a:spcPts val="3220"/>
              </a:lnSpc>
              <a:buFont typeface="Arial"/>
              <a:buChar char="•"/>
            </a:pPr>
            <a:r>
              <a:rPr lang="en-US" sz="2300">
                <a:solidFill>
                  <a:srgbClr val="000000"/>
                </a:solidFill>
                <a:latin typeface="TT Hoves"/>
              </a:rPr>
              <a:t>Pancasila Mewakili Nilai-nilai Indonesia</a:t>
            </a:r>
          </a:p>
          <a:p>
            <a:pPr marL="496571" lvl="1" indent="-248285">
              <a:lnSpc>
                <a:spcPts val="3220"/>
              </a:lnSpc>
              <a:buFont typeface="Arial"/>
              <a:buChar char="•"/>
            </a:pPr>
            <a:r>
              <a:rPr lang="en-US" sz="2300">
                <a:solidFill>
                  <a:srgbClr val="000000"/>
                </a:solidFill>
                <a:latin typeface="TT Hoves"/>
              </a:rPr>
              <a:t>Pancasila Mempertahankan Persatuan dan Kesatuan</a:t>
            </a:r>
          </a:p>
          <a:p>
            <a:pPr marL="496571" lvl="1" indent="-248285">
              <a:lnSpc>
                <a:spcPts val="3220"/>
              </a:lnSpc>
              <a:buFont typeface="Arial"/>
              <a:buChar char="•"/>
            </a:pPr>
            <a:r>
              <a:rPr lang="en-US" sz="2300">
                <a:solidFill>
                  <a:srgbClr val="000000"/>
                </a:solidFill>
                <a:latin typeface="TT Hoves"/>
              </a:rPr>
              <a:t>Pancasila Sebagai Panduan Moral</a:t>
            </a:r>
          </a:p>
          <a:p>
            <a:pPr marL="496571" lvl="1" indent="-248285">
              <a:lnSpc>
                <a:spcPts val="3220"/>
              </a:lnSpc>
              <a:buFont typeface="Arial"/>
              <a:buChar char="•"/>
            </a:pPr>
            <a:r>
              <a:rPr lang="en-US" sz="2300">
                <a:solidFill>
                  <a:srgbClr val="000000"/>
                </a:solidFill>
                <a:latin typeface="TT Hoves"/>
              </a:rPr>
              <a:t>Pancasila sebagai Perekat Sosial</a:t>
            </a:r>
          </a:p>
          <a:p>
            <a:pPr marL="496571" lvl="1" indent="-248285">
              <a:lnSpc>
                <a:spcPts val="3220"/>
              </a:lnSpc>
              <a:buFont typeface="Arial"/>
              <a:buChar char="•"/>
            </a:pPr>
            <a:r>
              <a:rPr lang="en-US" sz="2300">
                <a:solidFill>
                  <a:srgbClr val="000000"/>
                </a:solidFill>
                <a:latin typeface="TT Hoves"/>
              </a:rPr>
              <a:t>Pancasila Sebagai Landasan Demokrasi</a:t>
            </a:r>
          </a:p>
          <a:p>
            <a:pPr marL="496571" lvl="1" indent="-248285">
              <a:lnSpc>
                <a:spcPts val="3220"/>
              </a:lnSpc>
              <a:buFont typeface="Arial"/>
              <a:buChar char="•"/>
            </a:pPr>
            <a:r>
              <a:rPr lang="en-US" sz="2300">
                <a:solidFill>
                  <a:srgbClr val="000000"/>
                </a:solidFill>
                <a:latin typeface="TT Hoves"/>
              </a:rPr>
              <a:t>Pancasila Mempertahankan Kedaulatan Negara</a:t>
            </a:r>
          </a:p>
          <a:p>
            <a:pPr marL="496571" lvl="1" indent="-248285">
              <a:lnSpc>
                <a:spcPts val="3220"/>
              </a:lnSpc>
              <a:buFont typeface="Arial"/>
              <a:buChar char="•"/>
            </a:pPr>
            <a:r>
              <a:rPr lang="en-US" sz="2300">
                <a:solidFill>
                  <a:srgbClr val="000000"/>
                </a:solidFill>
                <a:latin typeface="TT Hoves"/>
              </a:rPr>
              <a:t>Pancasila Mendorong Pembangunan Berkelanjutan</a:t>
            </a:r>
          </a:p>
          <a:p>
            <a:pPr marL="496571" lvl="1" indent="-248285">
              <a:lnSpc>
                <a:spcPts val="3220"/>
              </a:lnSpc>
              <a:buFont typeface="Arial"/>
              <a:buChar char="•"/>
            </a:pPr>
            <a:r>
              <a:rPr lang="en-US" sz="2300">
                <a:solidFill>
                  <a:srgbClr val="000000"/>
                </a:solidFill>
                <a:latin typeface="TT Hoves"/>
              </a:rPr>
              <a:t>Pancasila Sebagai Identitas Bangsa</a:t>
            </a:r>
          </a:p>
          <a:p>
            <a:pPr marL="496571" lvl="1" indent="-248285">
              <a:lnSpc>
                <a:spcPts val="3220"/>
              </a:lnSpc>
              <a:buFont typeface="Arial"/>
              <a:buChar char="•"/>
            </a:pPr>
            <a:r>
              <a:rPr lang="en-US" sz="2300">
                <a:solidFill>
                  <a:srgbClr val="000000"/>
                </a:solidFill>
                <a:latin typeface="TT Hoves"/>
              </a:rPr>
              <a:t>Pancasila sebagai Fondasi Kebebasan Beragama</a:t>
            </a:r>
          </a:p>
          <a:p>
            <a:pPr marL="496571" lvl="1" indent="-248285">
              <a:lnSpc>
                <a:spcPts val="3220"/>
              </a:lnSpc>
              <a:buFont typeface="Arial"/>
              <a:buChar char="•"/>
            </a:pPr>
            <a:r>
              <a:rPr lang="en-US" sz="2300">
                <a:solidFill>
                  <a:srgbClr val="000000"/>
                </a:solidFill>
                <a:latin typeface="TT Hoves"/>
              </a:rPr>
              <a:t>Pancasila Sebagai Landasan Perdamaian dan Hubungan Internasional</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7259300" y="1633928"/>
            <a:ext cx="1280732" cy="4114800"/>
          </a:xfrm>
          <a:custGeom>
            <a:avLst/>
            <a:gdLst/>
            <a:ahLst/>
            <a:cxnLst/>
            <a:rect l="l" t="t" r="r" b="b"/>
            <a:pathLst>
              <a:path w="1280732" h="4114800">
                <a:moveTo>
                  <a:pt x="0" y="0"/>
                </a:moveTo>
                <a:lnTo>
                  <a:pt x="1280732" y="0"/>
                </a:lnTo>
                <a:lnTo>
                  <a:pt x="128073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57751" y="1982779"/>
            <a:ext cx="8046290" cy="5048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Bold"/>
              </a:rPr>
              <a:t>DAMPAK HOAKS TERHADAP PANCASILA</a:t>
            </a:r>
          </a:p>
        </p:txBody>
      </p:sp>
      <p:sp>
        <p:nvSpPr>
          <p:cNvPr id="16" name="TextBox 16"/>
          <p:cNvSpPr txBox="1"/>
          <p:nvPr/>
        </p:nvSpPr>
        <p:spPr>
          <a:xfrm>
            <a:off x="685594" y="2886466"/>
            <a:ext cx="17106094" cy="155257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a:rPr>
              <a:t>Menciptakan Perpecahan Sosial: Hoaks sering kali dirancang untuk memicu perpecahan sosial dengan memprovokasi ketegangan antara kelompok masyarakat. Ini bertentangan dengan nilai Pancasila yang menekankan persatuan dan kesatuan bangsa.</a:t>
            </a:r>
          </a:p>
        </p:txBody>
      </p:sp>
      <p:sp>
        <p:nvSpPr>
          <p:cNvPr id="17" name="TextBox 17"/>
          <p:cNvSpPr txBox="1"/>
          <p:nvPr/>
        </p:nvSpPr>
        <p:spPr>
          <a:xfrm>
            <a:off x="657751" y="5086350"/>
            <a:ext cx="17106094" cy="1552575"/>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Menyebar Kebencian dan Diskriminasi: Beberapa hoaks dapat menyebarkan pesan kebencian dan diskriminasi terhadap kelompok tertentu berdasarkan agama, etnis, atau orientasi seksual. Ini bertentangan dengan nilai-nilai Pancasila yang mendorong persamaan dan tidak adanya diskriminasi.</a:t>
            </a:r>
          </a:p>
        </p:txBody>
      </p:sp>
      <p:sp>
        <p:nvSpPr>
          <p:cNvPr id="18" name="TextBox 18"/>
          <p:cNvSpPr txBox="1"/>
          <p:nvPr/>
        </p:nvSpPr>
        <p:spPr>
          <a:xfrm>
            <a:off x="657751" y="7286625"/>
            <a:ext cx="17133937" cy="1552575"/>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Mengacaukan Nilai-nilai Kebenaran: Pancasila menghargai kebenaran sebagai salah satu nilai dasarnya. Hoaks, sebagai informasi palsu, bertentangan dengan nilai ini dan bisa membingungkan masyarakat dengan menyebarkan informasi yang salah.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2753" y="6715516"/>
            <a:ext cx="5111553" cy="4114800"/>
          </a:xfrm>
          <a:custGeom>
            <a:avLst/>
            <a:gdLst/>
            <a:ahLst/>
            <a:cxnLst/>
            <a:rect l="l" t="t" r="r" b="b"/>
            <a:pathLst>
              <a:path w="5111553" h="4114800">
                <a:moveTo>
                  <a:pt x="0" y="0"/>
                </a:moveTo>
                <a:lnTo>
                  <a:pt x="5111553" y="0"/>
                </a:lnTo>
                <a:lnTo>
                  <a:pt x="511155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57751" y="1982779"/>
            <a:ext cx="8046290" cy="5048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Bold"/>
              </a:rPr>
              <a:t>DAMPAK HOAKS TERHADAP PANCASILA</a:t>
            </a:r>
          </a:p>
        </p:txBody>
      </p:sp>
      <p:sp>
        <p:nvSpPr>
          <p:cNvPr id="16" name="TextBox 16"/>
          <p:cNvSpPr txBox="1"/>
          <p:nvPr/>
        </p:nvSpPr>
        <p:spPr>
          <a:xfrm>
            <a:off x="685594" y="2886466"/>
            <a:ext cx="17106094" cy="155257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a:rPr>
              <a:t>Menciptakan Ketidakpercayaan pada Media: Hoaks yang melibatkan media atau jurnalis dapat mengurangi kepercayaan masyarakat pada media yang merupakan sumber informasi penting dan vital dalam demokrasi.</a:t>
            </a:r>
          </a:p>
        </p:txBody>
      </p:sp>
      <p:sp>
        <p:nvSpPr>
          <p:cNvPr id="17" name="TextBox 17"/>
          <p:cNvSpPr txBox="1"/>
          <p:nvPr/>
        </p:nvSpPr>
        <p:spPr>
          <a:xfrm>
            <a:off x="657751" y="5086350"/>
            <a:ext cx="17106094" cy="4171950"/>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Mengurangi Kepatuhan terhadap Hukum: Hoaks yang berhubungan dengan hukum atau kebijakan pemerintah dapat mengurangi kepatuhan masyarakat terhadap hukum dan peraturan yang seharusnya ditaati, yang dapat mengancam nilai-nilai keadilan dalam Pancasila.</a:t>
            </a:r>
          </a:p>
          <a:p>
            <a:pPr algn="just">
              <a:lnSpc>
                <a:spcPts val="4199"/>
              </a:lnSpc>
              <a:spcBef>
                <a:spcPct val="0"/>
              </a:spcBef>
            </a:pPr>
            <a:endParaRPr lang="en-US" sz="2999">
              <a:solidFill>
                <a:srgbClr val="000000"/>
              </a:solidFill>
              <a:latin typeface="TT Hoves"/>
            </a:endParaRPr>
          </a:p>
          <a:p>
            <a:pPr algn="just">
              <a:lnSpc>
                <a:spcPts val="4199"/>
              </a:lnSpc>
              <a:spcBef>
                <a:spcPct val="0"/>
              </a:spcBef>
            </a:pPr>
            <a:endParaRPr lang="en-US" sz="2999">
              <a:solidFill>
                <a:srgbClr val="000000"/>
              </a:solidFill>
              <a:latin typeface="TT Hoves"/>
            </a:endParaRPr>
          </a:p>
          <a:p>
            <a:pPr algn="just">
              <a:lnSpc>
                <a:spcPts val="4199"/>
              </a:lnSpc>
              <a:spcBef>
                <a:spcPct val="0"/>
              </a:spcBef>
            </a:pPr>
            <a:endParaRPr lang="en-US" sz="2999">
              <a:solidFill>
                <a:srgbClr val="000000"/>
              </a:solidFill>
              <a:latin typeface="TT Hoves"/>
            </a:endParaRPr>
          </a:p>
          <a:p>
            <a:pPr algn="just">
              <a:lnSpc>
                <a:spcPts val="4199"/>
              </a:lnSpc>
              <a:spcBef>
                <a:spcPct val="0"/>
              </a:spcBef>
            </a:pPr>
            <a:endParaRPr lang="en-US" sz="2999">
              <a:solidFill>
                <a:srgbClr val="000000"/>
              </a:solidFill>
              <a:latin typeface="TT Hoves"/>
            </a:endParaRPr>
          </a:p>
          <a:p>
            <a:pPr algn="just">
              <a:lnSpc>
                <a:spcPts val="4199"/>
              </a:lnSpc>
              <a:spcBef>
                <a:spcPct val="0"/>
              </a:spcBef>
            </a:pPr>
            <a:endParaRPr lang="en-US" sz="2999">
              <a:solidFill>
                <a:srgbClr val="000000"/>
              </a:solidFill>
              <a:latin typeface="TT Hoves"/>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93266" y="1481718"/>
            <a:ext cx="10849725" cy="7323564"/>
          </a:xfrm>
          <a:custGeom>
            <a:avLst/>
            <a:gdLst/>
            <a:ahLst/>
            <a:cxnLst/>
            <a:rect l="l" t="t" r="r" b="b"/>
            <a:pathLst>
              <a:path w="10849725" h="7323564">
                <a:moveTo>
                  <a:pt x="0" y="0"/>
                </a:moveTo>
                <a:lnTo>
                  <a:pt x="10849725" y="0"/>
                </a:lnTo>
                <a:lnTo>
                  <a:pt x="10849725" y="7323564"/>
                </a:lnTo>
                <a:lnTo>
                  <a:pt x="0" y="7323564"/>
                </a:lnTo>
                <a:lnTo>
                  <a:pt x="0" y="0"/>
                </a:lnTo>
                <a:close/>
              </a:path>
            </a:pathLst>
          </a:custGeom>
          <a:blipFill>
            <a:blip r:embed="rId2"/>
            <a:stretch>
              <a:fillRect/>
            </a:stretch>
          </a:blipFill>
        </p:spPr>
      </p:sp>
      <p:grpSp>
        <p:nvGrpSpPr>
          <p:cNvPr id="3" name="Group 3"/>
          <p:cNvGrpSpPr>
            <a:grpSpLocks noChangeAspect="1"/>
          </p:cNvGrpSpPr>
          <p:nvPr/>
        </p:nvGrpSpPr>
        <p:grpSpPr>
          <a:xfrm>
            <a:off x="12497432" y="0"/>
            <a:ext cx="7200900" cy="10287000"/>
            <a:chOff x="0" y="0"/>
            <a:chExt cx="4445000" cy="6350000"/>
          </a:xfrm>
        </p:grpSpPr>
        <p:sp>
          <p:nvSpPr>
            <p:cNvPr id="4" name="Freeform 4"/>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3"/>
              <a:stretch>
                <a:fillRect t="-2532" b="-2532"/>
              </a:stretch>
            </a:blipFill>
          </p:spPr>
        </p:sp>
      </p:grpSp>
      <p:grpSp>
        <p:nvGrpSpPr>
          <p:cNvPr id="5" name="Group 5"/>
          <p:cNvGrpSpPr/>
          <p:nvPr/>
        </p:nvGrpSpPr>
        <p:grpSpPr>
          <a:xfrm>
            <a:off x="11442991" y="4691408"/>
            <a:ext cx="2108884" cy="904184"/>
            <a:chOff x="0" y="0"/>
            <a:chExt cx="2811845" cy="1205579"/>
          </a:xfrm>
        </p:grpSpPr>
        <p:sp>
          <p:nvSpPr>
            <p:cNvPr id="6" name="Freeform 6"/>
            <p:cNvSpPr/>
            <p:nvPr/>
          </p:nvSpPr>
          <p:spPr>
            <a:xfrm>
              <a:off x="0" y="0"/>
              <a:ext cx="2811845" cy="1205579"/>
            </a:xfrm>
            <a:custGeom>
              <a:avLst/>
              <a:gdLst/>
              <a:ahLst/>
              <a:cxnLst/>
              <a:rect l="l" t="t" r="r" b="b"/>
              <a:pathLst>
                <a:path w="2811845" h="1205579">
                  <a:moveTo>
                    <a:pt x="0" y="0"/>
                  </a:moveTo>
                  <a:lnTo>
                    <a:pt x="2811845" y="0"/>
                  </a:lnTo>
                  <a:lnTo>
                    <a:pt x="2811845" y="1205579"/>
                  </a:lnTo>
                  <a:lnTo>
                    <a:pt x="0" y="1205579"/>
                  </a:lnTo>
                  <a:lnTo>
                    <a:pt x="0" y="0"/>
                  </a:lnTo>
                  <a:close/>
                </a:path>
              </a:pathLst>
            </a:custGeom>
            <a:blipFill>
              <a:blip r:embed="rId4"/>
              <a:stretch>
                <a:fillRect/>
              </a:stretch>
            </a:blipFill>
          </p:spPr>
        </p:sp>
        <p:grpSp>
          <p:nvGrpSpPr>
            <p:cNvPr id="7" name="Group 7"/>
            <p:cNvGrpSpPr/>
            <p:nvPr/>
          </p:nvGrpSpPr>
          <p:grpSpPr>
            <a:xfrm>
              <a:off x="784229" y="448855"/>
              <a:ext cx="1243387" cy="307869"/>
              <a:chOff x="0" y="0"/>
              <a:chExt cx="2051651" cy="508000"/>
            </a:xfrm>
          </p:grpSpPr>
          <p:sp>
            <p:nvSpPr>
              <p:cNvPr id="8" name="Freeform 8"/>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9" name="Freeform 9"/>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sp>
        <p:nvSpPr>
          <p:cNvPr id="10" name="TextBox 10"/>
          <p:cNvSpPr txBox="1"/>
          <p:nvPr/>
        </p:nvSpPr>
        <p:spPr>
          <a:xfrm>
            <a:off x="1926970" y="4419600"/>
            <a:ext cx="8182316" cy="1447800"/>
          </a:xfrm>
          <a:prstGeom prst="rect">
            <a:avLst/>
          </a:prstGeom>
        </p:spPr>
        <p:txBody>
          <a:bodyPr lIns="0" tIns="0" rIns="0" bIns="0" rtlCol="0" anchor="t">
            <a:spAutoFit/>
          </a:bodyPr>
          <a:lstStyle/>
          <a:p>
            <a:pPr marL="0" lvl="0" indent="0">
              <a:lnSpc>
                <a:spcPts val="11400"/>
              </a:lnSpc>
            </a:pPr>
            <a:r>
              <a:rPr lang="en-US" sz="9500">
                <a:solidFill>
                  <a:srgbClr val="000000"/>
                </a:solidFill>
                <a:latin typeface="TT Hoves"/>
              </a:rPr>
              <a:t>SOLUSI</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6"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967141" y="6926785"/>
            <a:ext cx="1982527" cy="3360215"/>
          </a:xfrm>
          <a:custGeom>
            <a:avLst/>
            <a:gdLst/>
            <a:ahLst/>
            <a:cxnLst/>
            <a:rect l="l" t="t" r="r" b="b"/>
            <a:pathLst>
              <a:path w="1982527" h="3360215">
                <a:moveTo>
                  <a:pt x="0" y="0"/>
                </a:moveTo>
                <a:lnTo>
                  <a:pt x="1982527" y="0"/>
                </a:lnTo>
                <a:lnTo>
                  <a:pt x="1982527" y="3360215"/>
                </a:lnTo>
                <a:lnTo>
                  <a:pt x="0" y="33602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530332" y="1645676"/>
            <a:ext cx="11028460" cy="504825"/>
          </a:xfrm>
          <a:prstGeom prst="rect">
            <a:avLst/>
          </a:prstGeom>
        </p:spPr>
        <p:txBody>
          <a:bodyPr lIns="0" tIns="0" rIns="0" bIns="0" rtlCol="0" anchor="t">
            <a:spAutoFit/>
          </a:bodyPr>
          <a:lstStyle/>
          <a:p>
            <a:pPr>
              <a:lnSpc>
                <a:spcPts val="4199"/>
              </a:lnSpc>
              <a:spcBef>
                <a:spcPct val="0"/>
              </a:spcBef>
            </a:pPr>
            <a:r>
              <a:rPr lang="en-US" sz="2999" dirty="0">
                <a:solidFill>
                  <a:srgbClr val="000000"/>
                </a:solidFill>
                <a:latin typeface="TT Hoves Bold"/>
              </a:rPr>
              <a:t>UPAYA PEMERINTAH DALAM MENANGGULANGI HOAX</a:t>
            </a:r>
          </a:p>
        </p:txBody>
      </p:sp>
      <p:sp>
        <p:nvSpPr>
          <p:cNvPr id="16" name="TextBox 16"/>
          <p:cNvSpPr txBox="1"/>
          <p:nvPr/>
        </p:nvSpPr>
        <p:spPr>
          <a:xfrm>
            <a:off x="736657" y="3718262"/>
            <a:ext cx="16419336" cy="3124200"/>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Pemerintah telah melakukan berbagai upaya untuk menanggulangi penyebaran hoax, antara lain:</a:t>
            </a:r>
          </a:p>
          <a:p>
            <a:pPr marL="647697" lvl="1" indent="-323848" algn="just">
              <a:lnSpc>
                <a:spcPts val="4199"/>
              </a:lnSpc>
              <a:buFont typeface="Arial"/>
              <a:buChar char="•"/>
            </a:pPr>
            <a:r>
              <a:rPr lang="en-US" sz="2999">
                <a:solidFill>
                  <a:srgbClr val="000000"/>
                </a:solidFill>
                <a:latin typeface="TT Hoves"/>
              </a:rPr>
              <a:t>Membentuk tim khusus untuk memantau dan menanggulangi penyebaran hoax.</a:t>
            </a:r>
          </a:p>
          <a:p>
            <a:pPr marL="647697" lvl="1" indent="-323848" algn="just">
              <a:lnSpc>
                <a:spcPts val="4199"/>
              </a:lnSpc>
              <a:buFont typeface="Arial"/>
              <a:buChar char="•"/>
            </a:pPr>
            <a:r>
              <a:rPr lang="en-US" sz="2999">
                <a:solidFill>
                  <a:srgbClr val="000000"/>
                </a:solidFill>
                <a:latin typeface="TT Hoves"/>
              </a:rPr>
              <a:t>Mengeluarkan peraturan-peraturan yang mengatur tentang penyebaran hoax dan sanksi yang diberikan kepada pelaku penyebar hoax.</a:t>
            </a:r>
          </a:p>
          <a:p>
            <a:pPr marL="647697" lvl="1" indent="-323848" algn="just">
              <a:lnSpc>
                <a:spcPts val="4199"/>
              </a:lnSpc>
              <a:buFont typeface="Arial"/>
              <a:buChar char="•"/>
            </a:pPr>
            <a:r>
              <a:rPr lang="en-US" sz="2999">
                <a:solidFill>
                  <a:srgbClr val="000000"/>
                </a:solidFill>
                <a:latin typeface="TT Hoves"/>
              </a:rPr>
              <a:t>Meningkatkan literasi digital masyarakat agar lebih cerdas dalam memilah informasi yang benar dan tidak.</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547473" y="4008810"/>
            <a:ext cx="3511715" cy="3467818"/>
          </a:xfrm>
          <a:custGeom>
            <a:avLst/>
            <a:gdLst/>
            <a:ahLst/>
            <a:cxnLst/>
            <a:rect l="l" t="t" r="r" b="b"/>
            <a:pathLst>
              <a:path w="3511715" h="3467818">
                <a:moveTo>
                  <a:pt x="0" y="0"/>
                </a:moveTo>
                <a:lnTo>
                  <a:pt x="3511715" y="0"/>
                </a:lnTo>
                <a:lnTo>
                  <a:pt x="3511715" y="3467819"/>
                </a:lnTo>
                <a:lnTo>
                  <a:pt x="0" y="34678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530332" y="1645676"/>
            <a:ext cx="11028460" cy="5048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Bold"/>
              </a:rPr>
              <a:t>UPAYA PEMERINTAH DALAM MENANGGULANGI HOAX</a:t>
            </a:r>
          </a:p>
        </p:txBody>
      </p:sp>
      <p:sp>
        <p:nvSpPr>
          <p:cNvPr id="16" name="TextBox 16"/>
          <p:cNvSpPr txBox="1"/>
          <p:nvPr/>
        </p:nvSpPr>
        <p:spPr>
          <a:xfrm>
            <a:off x="530332" y="3337891"/>
            <a:ext cx="13570138" cy="2076450"/>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Bold"/>
              </a:rPr>
              <a:t>Kerjasama dengan Platform Media Sosial</a:t>
            </a:r>
          </a:p>
          <a:p>
            <a:pPr algn="just">
              <a:lnSpc>
                <a:spcPts val="4199"/>
              </a:lnSpc>
              <a:spcBef>
                <a:spcPct val="0"/>
              </a:spcBef>
            </a:pPr>
            <a:r>
              <a:rPr lang="en-US" sz="2999">
                <a:solidFill>
                  <a:srgbClr val="000000"/>
                </a:solidFill>
                <a:latin typeface="TT Hoves"/>
              </a:rPr>
              <a:t>Pemerintah bekerja sama dengan platform media sosial untuk memperkuat mekanisme pengawasan dan pencegahan penyebaran hoax di platform tersebut.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18072" y="2275295"/>
            <a:ext cx="5070793" cy="798650"/>
          </a:xfrm>
          <a:custGeom>
            <a:avLst/>
            <a:gdLst/>
            <a:ahLst/>
            <a:cxnLst/>
            <a:rect l="l" t="t" r="r" b="b"/>
            <a:pathLst>
              <a:path w="5070793" h="798650">
                <a:moveTo>
                  <a:pt x="0" y="0"/>
                </a:moveTo>
                <a:lnTo>
                  <a:pt x="5070793" y="0"/>
                </a:lnTo>
                <a:lnTo>
                  <a:pt x="5070793" y="798650"/>
                </a:lnTo>
                <a:lnTo>
                  <a:pt x="0" y="798650"/>
                </a:lnTo>
                <a:lnTo>
                  <a:pt x="0" y="0"/>
                </a:lnTo>
                <a:close/>
              </a:path>
            </a:pathLst>
          </a:custGeom>
          <a:blipFill>
            <a:blip r:embed="rId8"/>
            <a:stretch>
              <a:fillRect/>
            </a:stretch>
          </a:blipFill>
        </p:spPr>
      </p:sp>
      <p:sp>
        <p:nvSpPr>
          <p:cNvPr id="15" name="Freeform 15"/>
          <p:cNvSpPr/>
          <p:nvPr/>
        </p:nvSpPr>
        <p:spPr>
          <a:xfrm>
            <a:off x="13386214" y="2933940"/>
            <a:ext cx="4419120" cy="4419120"/>
          </a:xfrm>
          <a:custGeom>
            <a:avLst/>
            <a:gdLst/>
            <a:ahLst/>
            <a:cxnLst/>
            <a:rect l="l" t="t" r="r" b="b"/>
            <a:pathLst>
              <a:path w="4419120" h="4419120">
                <a:moveTo>
                  <a:pt x="0" y="0"/>
                </a:moveTo>
                <a:lnTo>
                  <a:pt x="4419119" y="0"/>
                </a:lnTo>
                <a:lnTo>
                  <a:pt x="4419119" y="4419120"/>
                </a:lnTo>
                <a:lnTo>
                  <a:pt x="0" y="4419120"/>
                </a:lnTo>
                <a:lnTo>
                  <a:pt x="0" y="0"/>
                </a:lnTo>
                <a:close/>
              </a:path>
            </a:pathLst>
          </a:custGeom>
          <a:blipFill>
            <a:blip r:embed="rId9"/>
            <a:stretch>
              <a:fillRect/>
            </a:stretch>
          </a:blipFill>
        </p:spPr>
      </p:sp>
      <p:sp>
        <p:nvSpPr>
          <p:cNvPr id="16" name="TextBox 16"/>
          <p:cNvSpPr txBox="1"/>
          <p:nvPr/>
        </p:nvSpPr>
        <p:spPr>
          <a:xfrm>
            <a:off x="685594" y="3016795"/>
            <a:ext cx="12185890" cy="4695825"/>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Peran Media</a:t>
            </a:r>
          </a:p>
          <a:p>
            <a:pPr algn="just">
              <a:lnSpc>
                <a:spcPts val="4199"/>
              </a:lnSpc>
              <a:spcBef>
                <a:spcPct val="0"/>
              </a:spcBef>
            </a:pPr>
            <a:r>
              <a:rPr lang="en-US" sz="2999">
                <a:solidFill>
                  <a:srgbClr val="000000"/>
                </a:solidFill>
                <a:latin typeface="TT Hoves"/>
              </a:rPr>
              <a:t>Media massa memainkan peran penting dalam mengatasi penyebaran hoax. Beberapa upaya yang dapat dilakukan oleh media antara lain:</a:t>
            </a:r>
          </a:p>
          <a:p>
            <a:pPr marL="647697" lvl="1" indent="-323848" algn="just">
              <a:lnSpc>
                <a:spcPts val="4199"/>
              </a:lnSpc>
              <a:buFont typeface="Arial"/>
              <a:buChar char="•"/>
            </a:pPr>
            <a:r>
              <a:rPr lang="en-US" sz="2999">
                <a:solidFill>
                  <a:srgbClr val="000000"/>
                </a:solidFill>
                <a:latin typeface="TT Hoves"/>
              </a:rPr>
              <a:t>Melakukan verifikasi sebelum mempublikasikan berita.</a:t>
            </a:r>
          </a:p>
          <a:p>
            <a:pPr marL="647697" lvl="1" indent="-323848" algn="just">
              <a:lnSpc>
                <a:spcPts val="4199"/>
              </a:lnSpc>
              <a:buFont typeface="Arial"/>
              <a:buChar char="•"/>
            </a:pPr>
            <a:r>
              <a:rPr lang="en-US" sz="2999">
                <a:solidFill>
                  <a:srgbClr val="000000"/>
                </a:solidFill>
                <a:latin typeface="TT Hoves"/>
              </a:rPr>
              <a:t>Menyediakan ruang untuk pengguna internet untuk memberikan masukan dan saran.</a:t>
            </a:r>
          </a:p>
          <a:p>
            <a:pPr marL="647697" lvl="1" indent="-323848" algn="just">
              <a:lnSpc>
                <a:spcPts val="4199"/>
              </a:lnSpc>
              <a:buFont typeface="Arial"/>
              <a:buChar char="•"/>
            </a:pPr>
            <a:r>
              <a:rPr lang="en-US" sz="2999">
                <a:solidFill>
                  <a:srgbClr val="000000"/>
                </a:solidFill>
                <a:latin typeface="TT Hoves"/>
              </a:rPr>
              <a:t>Meningkatkan literasi media masyarakat dengan menyediakan program pelatihan.</a:t>
            </a:r>
          </a:p>
          <a:p>
            <a:pPr algn="just">
              <a:lnSpc>
                <a:spcPts val="4199"/>
              </a:lnSpc>
              <a:spcBef>
                <a:spcPct val="0"/>
              </a:spcBef>
            </a:pPr>
            <a:endParaRPr lang="en-US" sz="2999">
              <a:solidFill>
                <a:srgbClr val="000000"/>
              </a:solidFill>
              <a:latin typeface="TT Hoves"/>
            </a:endParaRPr>
          </a:p>
        </p:txBody>
      </p:sp>
      <p:sp>
        <p:nvSpPr>
          <p:cNvPr id="17" name="TextBox 17"/>
          <p:cNvSpPr txBox="1"/>
          <p:nvPr/>
        </p:nvSpPr>
        <p:spPr>
          <a:xfrm>
            <a:off x="685594" y="1520788"/>
            <a:ext cx="13386214" cy="5048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Bold"/>
              </a:rPr>
              <a:t>PERAN MEDIA DAN MASYARAKAT DALAM MENGATASI HOAX</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544469" y="2231195"/>
            <a:ext cx="6372439" cy="6364474"/>
          </a:xfrm>
          <a:custGeom>
            <a:avLst/>
            <a:gdLst/>
            <a:ahLst/>
            <a:cxnLst/>
            <a:rect l="l" t="t" r="r" b="b"/>
            <a:pathLst>
              <a:path w="6372439" h="6364474">
                <a:moveTo>
                  <a:pt x="0" y="0"/>
                </a:moveTo>
                <a:lnTo>
                  <a:pt x="6372440" y="0"/>
                </a:lnTo>
                <a:lnTo>
                  <a:pt x="6372440" y="6364474"/>
                </a:lnTo>
                <a:lnTo>
                  <a:pt x="0" y="6364474"/>
                </a:lnTo>
                <a:lnTo>
                  <a:pt x="0" y="0"/>
                </a:lnTo>
                <a:close/>
              </a:path>
            </a:pathLst>
          </a:custGeom>
          <a:blipFill>
            <a:blip r:embed="rId2"/>
            <a:stretch>
              <a:fillRect/>
            </a:stretch>
          </a:blipFill>
        </p:spPr>
      </p:sp>
      <p:sp>
        <p:nvSpPr>
          <p:cNvPr id="3" name="AutoShape 3"/>
          <p:cNvSpPr/>
          <p:nvPr/>
        </p:nvSpPr>
        <p:spPr>
          <a:xfrm>
            <a:off x="0" y="0"/>
            <a:ext cx="18288000" cy="1028700"/>
          </a:xfrm>
          <a:prstGeom prst="rect">
            <a:avLst/>
          </a:prstGeom>
          <a:solidFill>
            <a:srgbClr val="004AAD"/>
          </a:solidFill>
        </p:spPr>
      </p:sp>
      <p:grpSp>
        <p:nvGrpSpPr>
          <p:cNvPr id="4" name="Group 4"/>
          <p:cNvGrpSpPr/>
          <p:nvPr/>
        </p:nvGrpSpPr>
        <p:grpSpPr>
          <a:xfrm>
            <a:off x="530332" y="359088"/>
            <a:ext cx="310524" cy="3105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6" name="Group 6"/>
          <p:cNvGrpSpPr/>
          <p:nvPr/>
        </p:nvGrpSpPr>
        <p:grpSpPr>
          <a:xfrm>
            <a:off x="1023508"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8" name="Group 8"/>
          <p:cNvGrpSpPr/>
          <p:nvPr/>
        </p:nvGrpSpPr>
        <p:grpSpPr>
          <a:xfrm>
            <a:off x="152706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0" name="Group 10"/>
          <p:cNvGrpSpPr/>
          <p:nvPr/>
        </p:nvGrpSpPr>
        <p:grpSpPr>
          <a:xfrm>
            <a:off x="2533023" y="418434"/>
            <a:ext cx="12342036" cy="249331"/>
            <a:chOff x="0" y="0"/>
            <a:chExt cx="61160206" cy="1235544"/>
          </a:xfrm>
        </p:grpSpPr>
        <p:sp>
          <p:nvSpPr>
            <p:cNvPr id="11" name="Freeform 11"/>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14876846" y="8641820"/>
            <a:ext cx="1437855" cy="616480"/>
            <a:chOff x="0" y="0"/>
            <a:chExt cx="1917140" cy="821974"/>
          </a:xfrm>
        </p:grpSpPr>
        <p:sp>
          <p:nvSpPr>
            <p:cNvPr id="16" name="Freeform 16"/>
            <p:cNvSpPr/>
            <p:nvPr/>
          </p:nvSpPr>
          <p:spPr>
            <a:xfrm>
              <a:off x="0" y="0"/>
              <a:ext cx="1917140" cy="821974"/>
            </a:xfrm>
            <a:custGeom>
              <a:avLst/>
              <a:gdLst/>
              <a:ahLst/>
              <a:cxnLst/>
              <a:rect l="l" t="t" r="r" b="b"/>
              <a:pathLst>
                <a:path w="1917140" h="821974">
                  <a:moveTo>
                    <a:pt x="0" y="0"/>
                  </a:moveTo>
                  <a:lnTo>
                    <a:pt x="1917140" y="0"/>
                  </a:lnTo>
                  <a:lnTo>
                    <a:pt x="1917140" y="821974"/>
                  </a:lnTo>
                  <a:lnTo>
                    <a:pt x="0" y="821974"/>
                  </a:lnTo>
                  <a:lnTo>
                    <a:pt x="0" y="0"/>
                  </a:lnTo>
                  <a:close/>
                </a:path>
              </a:pathLst>
            </a:custGeom>
            <a:blipFill>
              <a:blip r:embed="rId9"/>
              <a:stretch>
                <a:fillRect/>
              </a:stretch>
            </a:blipFill>
          </p:spPr>
        </p:sp>
        <p:grpSp>
          <p:nvGrpSpPr>
            <p:cNvPr id="17" name="Group 17"/>
            <p:cNvGrpSpPr/>
            <p:nvPr/>
          </p:nvGrpSpPr>
          <p:grpSpPr>
            <a:xfrm>
              <a:off x="534694" y="306033"/>
              <a:ext cx="847752" cy="209908"/>
              <a:chOff x="0" y="0"/>
              <a:chExt cx="2051651" cy="508000"/>
            </a:xfrm>
          </p:grpSpPr>
          <p:sp>
            <p:nvSpPr>
              <p:cNvPr id="18" name="Freeform 18"/>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19" name="Freeform 19"/>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grpSp>
        <p:nvGrpSpPr>
          <p:cNvPr id="20" name="Group 20"/>
          <p:cNvGrpSpPr>
            <a:grpSpLocks noChangeAspect="1"/>
          </p:cNvGrpSpPr>
          <p:nvPr/>
        </p:nvGrpSpPr>
        <p:grpSpPr>
          <a:xfrm>
            <a:off x="11416478" y="3596354"/>
            <a:ext cx="4514071" cy="4514071"/>
            <a:chOff x="0" y="0"/>
            <a:chExt cx="6350000" cy="6350000"/>
          </a:xfrm>
        </p:grpSpPr>
        <p:sp>
          <p:nvSpPr>
            <p:cNvPr id="21" name="Freeform 2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10"/>
              <a:stretch>
                <a:fillRect l="-80143"/>
              </a:stretch>
            </a:blipFill>
          </p:spPr>
        </p:sp>
      </p:grpSp>
      <p:grpSp>
        <p:nvGrpSpPr>
          <p:cNvPr id="22" name="Group 22"/>
          <p:cNvGrpSpPr/>
          <p:nvPr/>
        </p:nvGrpSpPr>
        <p:grpSpPr>
          <a:xfrm>
            <a:off x="840856" y="4077388"/>
            <a:ext cx="9340580" cy="2448110"/>
            <a:chOff x="0" y="0"/>
            <a:chExt cx="12454107" cy="3264147"/>
          </a:xfrm>
        </p:grpSpPr>
        <p:sp>
          <p:nvSpPr>
            <p:cNvPr id="23" name="TextBox 23"/>
            <p:cNvSpPr txBox="1"/>
            <p:nvPr/>
          </p:nvSpPr>
          <p:spPr>
            <a:xfrm>
              <a:off x="0" y="0"/>
              <a:ext cx="12454107" cy="952500"/>
            </a:xfrm>
            <a:prstGeom prst="rect">
              <a:avLst/>
            </a:prstGeom>
          </p:spPr>
          <p:txBody>
            <a:bodyPr lIns="0" tIns="0" rIns="0" bIns="0" rtlCol="0" anchor="t">
              <a:spAutoFit/>
            </a:bodyPr>
            <a:lstStyle/>
            <a:p>
              <a:pPr marL="0" lvl="0" indent="0">
                <a:lnSpc>
                  <a:spcPts val="5640"/>
                </a:lnSpc>
                <a:spcBef>
                  <a:spcPct val="0"/>
                </a:spcBef>
              </a:pPr>
              <a:r>
                <a:rPr lang="en-US" sz="4700" dirty="0">
                  <a:solidFill>
                    <a:srgbClr val="000000"/>
                  </a:solidFill>
                  <a:latin typeface="TT Hoves Bold"/>
                </a:rPr>
                <a:t>Roy Rafles Matorang Pasaribu</a:t>
              </a:r>
            </a:p>
          </p:txBody>
        </p:sp>
        <p:sp>
          <p:nvSpPr>
            <p:cNvPr id="24" name="TextBox 24"/>
            <p:cNvSpPr txBox="1"/>
            <p:nvPr/>
          </p:nvSpPr>
          <p:spPr>
            <a:xfrm>
              <a:off x="0" y="1694216"/>
              <a:ext cx="12454107" cy="1569931"/>
            </a:xfrm>
            <a:prstGeom prst="rect">
              <a:avLst/>
            </a:prstGeom>
          </p:spPr>
          <p:txBody>
            <a:bodyPr lIns="0" tIns="0" rIns="0" bIns="0" rtlCol="0" anchor="t">
              <a:spAutoFit/>
            </a:bodyPr>
            <a:lstStyle/>
            <a:p>
              <a:pPr>
                <a:lnSpc>
                  <a:spcPts val="3220"/>
                </a:lnSpc>
              </a:pPr>
              <a:r>
                <a:rPr lang="en-US" sz="2300">
                  <a:solidFill>
                    <a:srgbClr val="000000"/>
                  </a:solidFill>
                  <a:latin typeface="TT Hoves"/>
                </a:rPr>
                <a:t>NPM : 2117051058</a:t>
              </a:r>
            </a:p>
            <a:p>
              <a:pPr>
                <a:lnSpc>
                  <a:spcPts val="3220"/>
                </a:lnSpc>
              </a:pPr>
              <a:r>
                <a:rPr lang="en-US" sz="2300">
                  <a:solidFill>
                    <a:srgbClr val="000000"/>
                  </a:solidFill>
                  <a:latin typeface="TT Hoves"/>
                </a:rPr>
                <a:t>Kelas : AB</a:t>
              </a:r>
            </a:p>
            <a:p>
              <a:pPr marL="0" lvl="0" indent="0">
                <a:lnSpc>
                  <a:spcPts val="3220"/>
                </a:lnSpc>
                <a:spcBef>
                  <a:spcPct val="0"/>
                </a:spcBef>
              </a:pPr>
              <a:r>
                <a:rPr lang="en-US" sz="2300">
                  <a:solidFill>
                    <a:srgbClr val="000000"/>
                  </a:solidFill>
                  <a:latin typeface="TT Hoves"/>
                </a:rPr>
                <a:t>Prodi : S-1 Ilmu Komputer</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18072" y="2275295"/>
            <a:ext cx="5070793" cy="798650"/>
          </a:xfrm>
          <a:custGeom>
            <a:avLst/>
            <a:gdLst/>
            <a:ahLst/>
            <a:cxnLst/>
            <a:rect l="l" t="t" r="r" b="b"/>
            <a:pathLst>
              <a:path w="5070793" h="798650">
                <a:moveTo>
                  <a:pt x="0" y="0"/>
                </a:moveTo>
                <a:lnTo>
                  <a:pt x="5070793" y="0"/>
                </a:lnTo>
                <a:lnTo>
                  <a:pt x="5070793" y="798650"/>
                </a:lnTo>
                <a:lnTo>
                  <a:pt x="0" y="798650"/>
                </a:lnTo>
                <a:lnTo>
                  <a:pt x="0" y="0"/>
                </a:lnTo>
                <a:close/>
              </a:path>
            </a:pathLst>
          </a:custGeom>
          <a:blipFill>
            <a:blip r:embed="rId8"/>
            <a:stretch>
              <a:fillRect/>
            </a:stretch>
          </a:blipFill>
        </p:spPr>
      </p:sp>
      <p:sp>
        <p:nvSpPr>
          <p:cNvPr id="15" name="Freeform 15"/>
          <p:cNvSpPr/>
          <p:nvPr/>
        </p:nvSpPr>
        <p:spPr>
          <a:xfrm>
            <a:off x="13240166" y="3073945"/>
            <a:ext cx="5047834" cy="3867902"/>
          </a:xfrm>
          <a:custGeom>
            <a:avLst/>
            <a:gdLst/>
            <a:ahLst/>
            <a:cxnLst/>
            <a:rect l="l" t="t" r="r" b="b"/>
            <a:pathLst>
              <a:path w="5047834" h="3867902">
                <a:moveTo>
                  <a:pt x="0" y="0"/>
                </a:moveTo>
                <a:lnTo>
                  <a:pt x="5047834" y="0"/>
                </a:lnTo>
                <a:lnTo>
                  <a:pt x="5047834" y="3867902"/>
                </a:lnTo>
                <a:lnTo>
                  <a:pt x="0" y="3867902"/>
                </a:lnTo>
                <a:lnTo>
                  <a:pt x="0" y="0"/>
                </a:lnTo>
                <a:close/>
              </a:path>
            </a:pathLst>
          </a:custGeom>
          <a:blipFill>
            <a:blip r:embed="rId9"/>
            <a:stretch>
              <a:fillRect/>
            </a:stretch>
          </a:blipFill>
        </p:spPr>
      </p:sp>
      <p:sp>
        <p:nvSpPr>
          <p:cNvPr id="16" name="TextBox 16"/>
          <p:cNvSpPr txBox="1"/>
          <p:nvPr/>
        </p:nvSpPr>
        <p:spPr>
          <a:xfrm>
            <a:off x="685594" y="3016795"/>
            <a:ext cx="12185890" cy="4695825"/>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Peran Masyarakat</a:t>
            </a:r>
          </a:p>
          <a:p>
            <a:pPr algn="just">
              <a:lnSpc>
                <a:spcPts val="4199"/>
              </a:lnSpc>
              <a:spcBef>
                <a:spcPct val="0"/>
              </a:spcBef>
            </a:pPr>
            <a:r>
              <a:rPr lang="en-US" sz="2999">
                <a:solidFill>
                  <a:srgbClr val="000000"/>
                </a:solidFill>
                <a:latin typeface="TT Hoves"/>
              </a:rPr>
              <a:t>Masyarakat juga memiliki peran penting dalam mengatasi penyebaran hoax. Beberapa upaya yang dapat dilakukan oleh masyarakat antara lain:</a:t>
            </a:r>
          </a:p>
          <a:p>
            <a:pPr marL="647697" lvl="1" indent="-323848" algn="just">
              <a:lnSpc>
                <a:spcPts val="4199"/>
              </a:lnSpc>
              <a:buFont typeface="Arial"/>
              <a:buChar char="•"/>
            </a:pPr>
            <a:r>
              <a:rPr lang="en-US" sz="2999">
                <a:solidFill>
                  <a:srgbClr val="000000"/>
                </a:solidFill>
                <a:latin typeface="TT Hoves"/>
              </a:rPr>
              <a:t>Melakukan verifikasi sebelum membagikan berita di media sosial.</a:t>
            </a:r>
          </a:p>
          <a:p>
            <a:pPr marL="647697" lvl="1" indent="-323848" algn="just">
              <a:lnSpc>
                <a:spcPts val="4199"/>
              </a:lnSpc>
              <a:buFont typeface="Arial"/>
              <a:buChar char="•"/>
            </a:pPr>
            <a:r>
              <a:rPr lang="en-US" sz="2999">
                <a:solidFill>
                  <a:srgbClr val="000000"/>
                </a:solidFill>
                <a:latin typeface="TT Hoves"/>
              </a:rPr>
              <a:t>Menggunakan media sosial untuk menyebarkan informasi yang benar dan akurat.</a:t>
            </a:r>
          </a:p>
          <a:p>
            <a:pPr marL="647697" lvl="1" indent="-323848" algn="just">
              <a:lnSpc>
                <a:spcPts val="4199"/>
              </a:lnSpc>
              <a:buFont typeface="Arial"/>
              <a:buChar char="•"/>
            </a:pPr>
            <a:r>
              <a:rPr lang="en-US" sz="2999">
                <a:solidFill>
                  <a:srgbClr val="000000"/>
                </a:solidFill>
                <a:latin typeface="TT Hoves"/>
              </a:rPr>
              <a:t>Meningkatkan literasi media dengan membaca berita dari sumber yang terpercaya.</a:t>
            </a:r>
          </a:p>
          <a:p>
            <a:pPr algn="just">
              <a:lnSpc>
                <a:spcPts val="4199"/>
              </a:lnSpc>
              <a:spcBef>
                <a:spcPct val="0"/>
              </a:spcBef>
            </a:pPr>
            <a:endParaRPr lang="en-US" sz="2999">
              <a:solidFill>
                <a:srgbClr val="000000"/>
              </a:solidFill>
              <a:latin typeface="TT Hoves"/>
            </a:endParaRPr>
          </a:p>
        </p:txBody>
      </p:sp>
      <p:sp>
        <p:nvSpPr>
          <p:cNvPr id="17" name="TextBox 17"/>
          <p:cNvSpPr txBox="1"/>
          <p:nvPr/>
        </p:nvSpPr>
        <p:spPr>
          <a:xfrm>
            <a:off x="685594" y="1520788"/>
            <a:ext cx="13386214" cy="504825"/>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TT Hoves Bold"/>
              </a:rPr>
              <a:t>PERAN MEDIA DAN MASYARAKAT DALAM MENGATASI HOAX</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
          </a:xfrm>
          <a:prstGeom prst="rect">
            <a:avLst/>
          </a:prstGeom>
          <a:solidFill>
            <a:srgbClr val="004AAD"/>
          </a:solidFill>
        </p:spPr>
      </p:sp>
      <p:grpSp>
        <p:nvGrpSpPr>
          <p:cNvPr id="3" name="Group 3"/>
          <p:cNvGrpSpPr/>
          <p:nvPr/>
        </p:nvGrpSpPr>
        <p:grpSpPr>
          <a:xfrm>
            <a:off x="530332" y="359088"/>
            <a:ext cx="310524" cy="31052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5" name="Group 5"/>
          <p:cNvGrpSpPr/>
          <p:nvPr/>
        </p:nvGrpSpPr>
        <p:grpSpPr>
          <a:xfrm>
            <a:off x="1023508" y="359088"/>
            <a:ext cx="310524" cy="31052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7" name="Group 7"/>
          <p:cNvGrpSpPr/>
          <p:nvPr/>
        </p:nvGrpSpPr>
        <p:grpSpPr>
          <a:xfrm>
            <a:off x="1527068" y="359088"/>
            <a:ext cx="310524" cy="310524"/>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9" name="Group 9"/>
          <p:cNvGrpSpPr/>
          <p:nvPr/>
        </p:nvGrpSpPr>
        <p:grpSpPr>
          <a:xfrm>
            <a:off x="2533023" y="418434"/>
            <a:ext cx="12342036" cy="249331"/>
            <a:chOff x="0" y="0"/>
            <a:chExt cx="61160206" cy="1235544"/>
          </a:xfrm>
        </p:grpSpPr>
        <p:sp>
          <p:nvSpPr>
            <p:cNvPr id="10" name="Freeform 10"/>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1" name="Freeform 11"/>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685594" y="2329059"/>
            <a:ext cx="6970404" cy="365946"/>
          </a:xfrm>
          <a:custGeom>
            <a:avLst/>
            <a:gdLst/>
            <a:ahLst/>
            <a:cxnLst/>
            <a:rect l="l" t="t" r="r" b="b"/>
            <a:pathLst>
              <a:path w="6970404" h="365946">
                <a:moveTo>
                  <a:pt x="0" y="0"/>
                </a:moveTo>
                <a:lnTo>
                  <a:pt x="6970404" y="0"/>
                </a:lnTo>
                <a:lnTo>
                  <a:pt x="6970404" y="365947"/>
                </a:lnTo>
                <a:lnTo>
                  <a:pt x="0" y="365947"/>
                </a:lnTo>
                <a:lnTo>
                  <a:pt x="0" y="0"/>
                </a:lnTo>
                <a:close/>
              </a:path>
            </a:pathLst>
          </a:custGeom>
          <a:blipFill>
            <a:blip r:embed="rId8"/>
            <a:stretch>
              <a:fillRect/>
            </a:stretch>
          </a:blipFill>
        </p:spPr>
      </p:sp>
      <p:sp>
        <p:nvSpPr>
          <p:cNvPr id="15" name="Freeform 15"/>
          <p:cNvSpPr/>
          <p:nvPr/>
        </p:nvSpPr>
        <p:spPr>
          <a:xfrm>
            <a:off x="14987681" y="1132736"/>
            <a:ext cx="2631301" cy="2039258"/>
          </a:xfrm>
          <a:custGeom>
            <a:avLst/>
            <a:gdLst/>
            <a:ahLst/>
            <a:cxnLst/>
            <a:rect l="l" t="t" r="r" b="b"/>
            <a:pathLst>
              <a:path w="2631301" h="2039258">
                <a:moveTo>
                  <a:pt x="0" y="0"/>
                </a:moveTo>
                <a:lnTo>
                  <a:pt x="2631300" y="0"/>
                </a:lnTo>
                <a:lnTo>
                  <a:pt x="2631300" y="2039258"/>
                </a:lnTo>
                <a:lnTo>
                  <a:pt x="0" y="20392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685594" y="3218881"/>
            <a:ext cx="16707842" cy="5219700"/>
          </a:xfrm>
          <a:prstGeom prst="rect">
            <a:avLst/>
          </a:prstGeom>
        </p:spPr>
        <p:txBody>
          <a:bodyPr lIns="0" tIns="0" rIns="0" bIns="0" rtlCol="0" anchor="t">
            <a:spAutoFit/>
          </a:bodyPr>
          <a:lstStyle/>
          <a:p>
            <a:pPr algn="just">
              <a:lnSpc>
                <a:spcPts val="4199"/>
              </a:lnSpc>
              <a:spcBef>
                <a:spcPct val="0"/>
              </a:spcBef>
            </a:pPr>
            <a:r>
              <a:rPr lang="en-US" sz="2999">
                <a:solidFill>
                  <a:srgbClr val="000000"/>
                </a:solidFill>
                <a:latin typeface="TT Hoves"/>
              </a:rPr>
              <a:t>Hoax merupakan masalah serius yang dapat mengancam ideologi negara Pancasila. Dalam era digital seperti sekarang, penyebaran hoax semakin marak dan dapat menyebar dengan cepat melalui media sosial. Dampak dari hoax dapat merusak kepercayaan masyarakat terhadap pemerintah dan juga dapat memicu konflik sosial. Oleh karena itu, pemerintah perlu melakukan upaya untuk menanggulangi penyebaran hoax dengan meningkatkan edukasi dan kesadaran masyarakat tentang bahaya hoax serta menegakkan hukum bagi pelaku penyebar hoax. Selain itu, media dan masyarakat juga memiliki peran penting dalam mengatasi penyebaran hoax dengan melakukan verifikasi informasi sebelum menyebarkannya dan tidak mudah terprovokasi oleh berita yang belum terverifikasi kebenarannya. Dengan upaya bersama, diharapkan penyebaran hoax dapat ditekan dan ideologi negara Pancasila tetap terjaga.</a:t>
            </a:r>
          </a:p>
        </p:txBody>
      </p:sp>
      <p:sp>
        <p:nvSpPr>
          <p:cNvPr id="17" name="TextBox 17"/>
          <p:cNvSpPr txBox="1"/>
          <p:nvPr/>
        </p:nvSpPr>
        <p:spPr>
          <a:xfrm>
            <a:off x="685594" y="1553767"/>
            <a:ext cx="2466380" cy="504825"/>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TT Hoves Bold"/>
              </a:rPr>
              <a:t>KESIMPULAN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504816" y="1028700"/>
            <a:ext cx="13798515" cy="9313998"/>
          </a:xfrm>
          <a:custGeom>
            <a:avLst/>
            <a:gdLst/>
            <a:ahLst/>
            <a:cxnLst/>
            <a:rect l="l" t="t" r="r" b="b"/>
            <a:pathLst>
              <a:path w="13798515" h="9313998">
                <a:moveTo>
                  <a:pt x="0" y="0"/>
                </a:moveTo>
                <a:lnTo>
                  <a:pt x="13798515" y="0"/>
                </a:lnTo>
                <a:lnTo>
                  <a:pt x="13798515" y="9313998"/>
                </a:lnTo>
                <a:lnTo>
                  <a:pt x="0" y="9313998"/>
                </a:lnTo>
                <a:lnTo>
                  <a:pt x="0" y="0"/>
                </a:lnTo>
                <a:close/>
              </a:path>
            </a:pathLst>
          </a:custGeom>
          <a:blipFill>
            <a:blip r:embed="rId3"/>
            <a:stretch>
              <a:fillRect/>
            </a:stretch>
          </a:blipFill>
        </p:spPr>
      </p:sp>
      <p:sp>
        <p:nvSpPr>
          <p:cNvPr id="3" name="AutoShape 3"/>
          <p:cNvSpPr/>
          <p:nvPr/>
        </p:nvSpPr>
        <p:spPr>
          <a:xfrm>
            <a:off x="0" y="0"/>
            <a:ext cx="18288000" cy="1028700"/>
          </a:xfrm>
          <a:prstGeom prst="rect">
            <a:avLst/>
          </a:prstGeom>
          <a:solidFill>
            <a:srgbClr val="004AAD"/>
          </a:solidFill>
        </p:spPr>
      </p:sp>
      <p:grpSp>
        <p:nvGrpSpPr>
          <p:cNvPr id="4" name="Group 4"/>
          <p:cNvGrpSpPr/>
          <p:nvPr/>
        </p:nvGrpSpPr>
        <p:grpSpPr>
          <a:xfrm>
            <a:off x="530332" y="359088"/>
            <a:ext cx="310524" cy="3105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6" name="Group 6"/>
          <p:cNvGrpSpPr/>
          <p:nvPr/>
        </p:nvGrpSpPr>
        <p:grpSpPr>
          <a:xfrm>
            <a:off x="1023508"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8" name="Group 8"/>
          <p:cNvGrpSpPr/>
          <p:nvPr/>
        </p:nvGrpSpPr>
        <p:grpSpPr>
          <a:xfrm>
            <a:off x="152706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0" name="Group 10"/>
          <p:cNvGrpSpPr/>
          <p:nvPr/>
        </p:nvGrpSpPr>
        <p:grpSpPr>
          <a:xfrm>
            <a:off x="2533023" y="418434"/>
            <a:ext cx="12342036" cy="249331"/>
            <a:chOff x="0" y="0"/>
            <a:chExt cx="61160206" cy="1235544"/>
          </a:xfrm>
        </p:grpSpPr>
        <p:sp>
          <p:nvSpPr>
            <p:cNvPr id="11" name="Freeform 11"/>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719940" y="4777237"/>
            <a:ext cx="3626167" cy="4114800"/>
          </a:xfrm>
          <a:custGeom>
            <a:avLst/>
            <a:gdLst/>
            <a:ahLst/>
            <a:cxnLst/>
            <a:rect l="l" t="t" r="r" b="b"/>
            <a:pathLst>
              <a:path w="3626167" h="4114800">
                <a:moveTo>
                  <a:pt x="0" y="0"/>
                </a:moveTo>
                <a:lnTo>
                  <a:pt x="3626167" y="0"/>
                </a:lnTo>
                <a:lnTo>
                  <a:pt x="362616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3276600" y="4402138"/>
            <a:ext cx="11319793" cy="1730374"/>
          </a:xfrm>
          <a:prstGeom prst="rect">
            <a:avLst/>
          </a:prstGeom>
        </p:spPr>
        <p:txBody>
          <a:bodyPr wrap="square" lIns="0" tIns="0" rIns="0" bIns="0" rtlCol="0" anchor="t">
            <a:spAutoFit/>
          </a:bodyPr>
          <a:lstStyle/>
          <a:p>
            <a:pPr marL="0" lvl="0" indent="0" algn="ctr">
              <a:lnSpc>
                <a:spcPts val="12999"/>
              </a:lnSpc>
            </a:pPr>
            <a:r>
              <a:rPr lang="en-US" sz="12999" dirty="0">
                <a:solidFill>
                  <a:srgbClr val="000000"/>
                </a:solidFill>
                <a:latin typeface="TT Hoves"/>
              </a:rPr>
              <a:t>TERIMA KASIH</a:t>
            </a:r>
          </a:p>
        </p:txBody>
      </p:sp>
      <p:sp>
        <p:nvSpPr>
          <p:cNvPr id="17" name="TextBox 17"/>
          <p:cNvSpPr txBox="1"/>
          <p:nvPr/>
        </p:nvSpPr>
        <p:spPr>
          <a:xfrm>
            <a:off x="4726389" y="8029321"/>
            <a:ext cx="8835223" cy="1026160"/>
          </a:xfrm>
          <a:prstGeom prst="rect">
            <a:avLst/>
          </a:prstGeom>
        </p:spPr>
        <p:txBody>
          <a:bodyPr lIns="0" tIns="0" rIns="0" bIns="0" rtlCol="0" anchor="t">
            <a:spAutoFit/>
          </a:bodyPr>
          <a:lstStyle/>
          <a:p>
            <a:pPr algn="ctr">
              <a:lnSpc>
                <a:spcPts val="4160"/>
              </a:lnSpc>
            </a:pPr>
            <a:r>
              <a:rPr lang="en-US" sz="3200">
                <a:solidFill>
                  <a:srgbClr val="000000"/>
                </a:solidFill>
                <a:latin typeface="TT Hoves"/>
              </a:rPr>
              <a:t>Bila ada yang ingin ditanyakan dapat menghubungi saya di kontak</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sndAc>
          <p:stSnd>
            <p:snd r:embed="rId2" name="applause.wav"/>
          </p:stSnd>
        </p:sndAc>
      </p:transition>
    </mc:Choice>
    <mc:Fallback>
      <p:transition spd="slow">
        <p:split orient="vert"/>
        <p:sndAc>
          <p:stSnd>
            <p:snd r:embed="rId2"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685594" y="3697598"/>
            <a:ext cx="7696591" cy="3299914"/>
          </a:xfrm>
          <a:custGeom>
            <a:avLst/>
            <a:gdLst/>
            <a:ahLst/>
            <a:cxnLst/>
            <a:rect l="l" t="t" r="r" b="b"/>
            <a:pathLst>
              <a:path w="7696591" h="3299914">
                <a:moveTo>
                  <a:pt x="0" y="0"/>
                </a:moveTo>
                <a:lnTo>
                  <a:pt x="7696591" y="0"/>
                </a:lnTo>
                <a:lnTo>
                  <a:pt x="7696591" y="3299913"/>
                </a:lnTo>
                <a:lnTo>
                  <a:pt x="0" y="3299913"/>
                </a:lnTo>
                <a:lnTo>
                  <a:pt x="0" y="0"/>
                </a:lnTo>
                <a:close/>
              </a:path>
            </a:pathLst>
          </a:custGeom>
          <a:blipFill>
            <a:blip r:embed="rId2"/>
            <a:stretch>
              <a:fillRect/>
            </a:stretch>
          </a:blipFill>
        </p:spPr>
      </p:sp>
      <p:sp>
        <p:nvSpPr>
          <p:cNvPr id="3" name="AutoShape 3"/>
          <p:cNvSpPr/>
          <p:nvPr/>
        </p:nvSpPr>
        <p:spPr>
          <a:xfrm>
            <a:off x="0" y="0"/>
            <a:ext cx="18288000" cy="1028700"/>
          </a:xfrm>
          <a:prstGeom prst="rect">
            <a:avLst/>
          </a:prstGeom>
          <a:solidFill>
            <a:srgbClr val="004AAD"/>
          </a:solidFill>
        </p:spPr>
      </p:sp>
      <p:grpSp>
        <p:nvGrpSpPr>
          <p:cNvPr id="4" name="Group 4"/>
          <p:cNvGrpSpPr/>
          <p:nvPr/>
        </p:nvGrpSpPr>
        <p:grpSpPr>
          <a:xfrm>
            <a:off x="530332" y="359088"/>
            <a:ext cx="310524" cy="3105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6" name="Group 6"/>
          <p:cNvGrpSpPr/>
          <p:nvPr/>
        </p:nvGrpSpPr>
        <p:grpSpPr>
          <a:xfrm>
            <a:off x="1023508"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8" name="Group 8"/>
          <p:cNvGrpSpPr/>
          <p:nvPr/>
        </p:nvGrpSpPr>
        <p:grpSpPr>
          <a:xfrm>
            <a:off x="152706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0" name="Group 10"/>
          <p:cNvGrpSpPr/>
          <p:nvPr/>
        </p:nvGrpSpPr>
        <p:grpSpPr>
          <a:xfrm>
            <a:off x="2533023" y="418434"/>
            <a:ext cx="12342036" cy="249331"/>
            <a:chOff x="0" y="0"/>
            <a:chExt cx="61160206" cy="1235544"/>
          </a:xfrm>
        </p:grpSpPr>
        <p:sp>
          <p:nvSpPr>
            <p:cNvPr id="11" name="Freeform 11"/>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2389794" y="4971317"/>
            <a:ext cx="5747670" cy="752475"/>
          </a:xfrm>
          <a:prstGeom prst="rect">
            <a:avLst/>
          </a:prstGeom>
        </p:spPr>
        <p:txBody>
          <a:bodyPr lIns="0" tIns="0" rIns="0" bIns="0" rtlCol="0" anchor="t">
            <a:spAutoFit/>
          </a:bodyPr>
          <a:lstStyle/>
          <a:p>
            <a:pPr marL="0" lvl="0" indent="0" algn="l">
              <a:lnSpc>
                <a:spcPts val="5999"/>
              </a:lnSpc>
              <a:spcBef>
                <a:spcPct val="0"/>
              </a:spcBef>
            </a:pPr>
            <a:r>
              <a:rPr lang="en-US" sz="4999" dirty="0" err="1">
                <a:solidFill>
                  <a:srgbClr val="000000"/>
                </a:solidFill>
                <a:latin typeface="TT Hoves"/>
              </a:rPr>
              <a:t>Permasalahan</a:t>
            </a:r>
            <a:r>
              <a:rPr lang="en-US" sz="4999" dirty="0">
                <a:solidFill>
                  <a:srgbClr val="000000"/>
                </a:solidFill>
                <a:latin typeface="TT Hoves"/>
              </a:rPr>
              <a:t> </a:t>
            </a:r>
          </a:p>
        </p:txBody>
      </p:sp>
      <p:sp>
        <p:nvSpPr>
          <p:cNvPr id="16" name="TextBox 16"/>
          <p:cNvSpPr txBox="1"/>
          <p:nvPr/>
        </p:nvSpPr>
        <p:spPr>
          <a:xfrm>
            <a:off x="10071582" y="5086350"/>
            <a:ext cx="8049126" cy="1028700"/>
          </a:xfrm>
          <a:prstGeom prst="rect">
            <a:avLst/>
          </a:prstGeom>
        </p:spPr>
        <p:txBody>
          <a:bodyPr lIns="0" tIns="0" rIns="0" bIns="0" rtlCol="0" anchor="t">
            <a:spAutoFit/>
          </a:bodyPr>
          <a:lstStyle/>
          <a:p>
            <a:pPr algn="l">
              <a:lnSpc>
                <a:spcPts val="4199"/>
              </a:lnSpc>
            </a:pPr>
            <a:r>
              <a:rPr lang="en-US" sz="2999" dirty="0" err="1">
                <a:solidFill>
                  <a:srgbClr val="000000"/>
                </a:solidFill>
                <a:latin typeface="TT Hoves"/>
              </a:rPr>
              <a:t>Apakah</a:t>
            </a:r>
            <a:r>
              <a:rPr lang="en-US" sz="2999" dirty="0">
                <a:solidFill>
                  <a:srgbClr val="000000"/>
                </a:solidFill>
                <a:latin typeface="TT Hoves"/>
              </a:rPr>
              <a:t> HOAX </a:t>
            </a:r>
            <a:r>
              <a:rPr lang="en-US" sz="2999" dirty="0" err="1">
                <a:solidFill>
                  <a:srgbClr val="000000"/>
                </a:solidFill>
                <a:latin typeface="TT Hoves"/>
              </a:rPr>
              <a:t>dapat</a:t>
            </a:r>
            <a:r>
              <a:rPr lang="en-US" sz="2999" dirty="0">
                <a:solidFill>
                  <a:srgbClr val="000000"/>
                </a:solidFill>
                <a:latin typeface="TT Hoves"/>
              </a:rPr>
              <a:t> </a:t>
            </a:r>
            <a:r>
              <a:rPr lang="en-US" sz="2999" dirty="0" err="1">
                <a:solidFill>
                  <a:srgbClr val="000000"/>
                </a:solidFill>
                <a:latin typeface="TT Hoves"/>
              </a:rPr>
              <a:t>mempengaruhi</a:t>
            </a:r>
            <a:r>
              <a:rPr lang="en-US" sz="2999" dirty="0">
                <a:solidFill>
                  <a:srgbClr val="000000"/>
                </a:solidFill>
                <a:latin typeface="TT Hoves"/>
              </a:rPr>
              <a:t> </a:t>
            </a:r>
            <a:r>
              <a:rPr lang="en-US" sz="2999" dirty="0" err="1">
                <a:solidFill>
                  <a:srgbClr val="000000"/>
                </a:solidFill>
                <a:latin typeface="TT Hoves"/>
              </a:rPr>
              <a:t>konsistensi</a:t>
            </a:r>
            <a:r>
              <a:rPr lang="en-US" sz="2999" dirty="0">
                <a:solidFill>
                  <a:srgbClr val="000000"/>
                </a:solidFill>
                <a:latin typeface="TT Hoves"/>
              </a:rPr>
              <a:t> </a:t>
            </a:r>
            <a:r>
              <a:rPr lang="en-US" sz="2999" dirty="0" err="1">
                <a:solidFill>
                  <a:srgbClr val="000000"/>
                </a:solidFill>
                <a:latin typeface="TT Hoves"/>
              </a:rPr>
              <a:t>dari</a:t>
            </a:r>
            <a:r>
              <a:rPr lang="en-US" sz="2999" dirty="0">
                <a:solidFill>
                  <a:srgbClr val="000000"/>
                </a:solidFill>
                <a:latin typeface="TT Hoves"/>
              </a:rPr>
              <a:t> </a:t>
            </a:r>
            <a:r>
              <a:rPr lang="en-US" sz="2999" dirty="0" err="1">
                <a:solidFill>
                  <a:srgbClr val="000000"/>
                </a:solidFill>
                <a:latin typeface="TT Hoves"/>
              </a:rPr>
              <a:t>nilai</a:t>
            </a:r>
            <a:r>
              <a:rPr lang="en-US" sz="2999" dirty="0">
                <a:solidFill>
                  <a:srgbClr val="000000"/>
                </a:solidFill>
                <a:latin typeface="TT Hoves"/>
              </a:rPr>
              <a:t> Pancasila?</a:t>
            </a:r>
          </a:p>
        </p:txBody>
      </p:sp>
      <p:sp>
        <p:nvSpPr>
          <p:cNvPr id="17" name="Freeform 17"/>
          <p:cNvSpPr/>
          <p:nvPr/>
        </p:nvSpPr>
        <p:spPr>
          <a:xfrm>
            <a:off x="10071582" y="6301799"/>
            <a:ext cx="4417222" cy="695712"/>
          </a:xfrm>
          <a:custGeom>
            <a:avLst/>
            <a:gdLst/>
            <a:ahLst/>
            <a:cxnLst/>
            <a:rect l="l" t="t" r="r" b="b"/>
            <a:pathLst>
              <a:path w="4417222" h="695712">
                <a:moveTo>
                  <a:pt x="0" y="0"/>
                </a:moveTo>
                <a:lnTo>
                  <a:pt x="4417222" y="0"/>
                </a:lnTo>
                <a:lnTo>
                  <a:pt x="4417222" y="695712"/>
                </a:lnTo>
                <a:lnTo>
                  <a:pt x="0" y="695712"/>
                </a:lnTo>
                <a:lnTo>
                  <a:pt x="0" y="0"/>
                </a:lnTo>
                <a:close/>
              </a:path>
            </a:pathLst>
          </a:custGeom>
          <a:blipFill>
            <a:blip r:embed="rId9"/>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759242" y="3611911"/>
            <a:ext cx="6896739" cy="4353566"/>
          </a:xfrm>
          <a:custGeom>
            <a:avLst/>
            <a:gdLst/>
            <a:ahLst/>
            <a:cxnLst/>
            <a:rect l="l" t="t" r="r" b="b"/>
            <a:pathLst>
              <a:path w="6896739" h="4353566">
                <a:moveTo>
                  <a:pt x="0" y="0"/>
                </a:moveTo>
                <a:lnTo>
                  <a:pt x="6896738" y="0"/>
                </a:lnTo>
                <a:lnTo>
                  <a:pt x="6896738" y="4353566"/>
                </a:lnTo>
                <a:lnTo>
                  <a:pt x="0" y="4353566"/>
                </a:lnTo>
                <a:lnTo>
                  <a:pt x="0" y="0"/>
                </a:lnTo>
                <a:close/>
              </a:path>
            </a:pathLst>
          </a:custGeom>
          <a:blipFill>
            <a:blip r:embed="rId2"/>
            <a:stretch>
              <a:fillRect/>
            </a:stretch>
          </a:blipFill>
        </p:spPr>
      </p:sp>
      <p:sp>
        <p:nvSpPr>
          <p:cNvPr id="3" name="AutoShape 3"/>
          <p:cNvSpPr/>
          <p:nvPr/>
        </p:nvSpPr>
        <p:spPr>
          <a:xfrm>
            <a:off x="0" y="0"/>
            <a:ext cx="18288000" cy="1028700"/>
          </a:xfrm>
          <a:prstGeom prst="rect">
            <a:avLst/>
          </a:prstGeom>
          <a:solidFill>
            <a:srgbClr val="004AAD"/>
          </a:solidFill>
        </p:spPr>
      </p:sp>
      <p:grpSp>
        <p:nvGrpSpPr>
          <p:cNvPr id="4" name="Group 4"/>
          <p:cNvGrpSpPr/>
          <p:nvPr/>
        </p:nvGrpSpPr>
        <p:grpSpPr>
          <a:xfrm>
            <a:off x="530332" y="359088"/>
            <a:ext cx="310524" cy="3105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6" name="Group 6"/>
          <p:cNvGrpSpPr/>
          <p:nvPr/>
        </p:nvGrpSpPr>
        <p:grpSpPr>
          <a:xfrm>
            <a:off x="1023508"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8" name="Group 8"/>
          <p:cNvGrpSpPr/>
          <p:nvPr/>
        </p:nvGrpSpPr>
        <p:grpSpPr>
          <a:xfrm>
            <a:off x="152706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0" name="Group 10"/>
          <p:cNvGrpSpPr/>
          <p:nvPr/>
        </p:nvGrpSpPr>
        <p:grpSpPr>
          <a:xfrm>
            <a:off x="2533023" y="418434"/>
            <a:ext cx="12342036" cy="249331"/>
            <a:chOff x="0" y="0"/>
            <a:chExt cx="61160206" cy="1235544"/>
          </a:xfrm>
        </p:grpSpPr>
        <p:sp>
          <p:nvSpPr>
            <p:cNvPr id="11" name="Freeform 11"/>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840856" y="4021165"/>
            <a:ext cx="5777962" cy="3170002"/>
            <a:chOff x="0" y="0"/>
            <a:chExt cx="7703949" cy="4226669"/>
          </a:xfrm>
        </p:grpSpPr>
        <p:sp>
          <p:nvSpPr>
            <p:cNvPr id="16" name="TextBox 16"/>
            <p:cNvSpPr txBox="1"/>
            <p:nvPr/>
          </p:nvSpPr>
          <p:spPr>
            <a:xfrm>
              <a:off x="339327" y="0"/>
              <a:ext cx="7364622" cy="1355691"/>
            </a:xfrm>
            <a:prstGeom prst="rect">
              <a:avLst/>
            </a:prstGeom>
          </p:spPr>
          <p:txBody>
            <a:bodyPr lIns="0" tIns="0" rIns="0" bIns="0" rtlCol="0" anchor="t">
              <a:spAutoFit/>
            </a:bodyPr>
            <a:lstStyle/>
            <a:p>
              <a:pPr marL="0" lvl="0" indent="0" algn="l">
                <a:lnSpc>
                  <a:spcPts val="8078"/>
                </a:lnSpc>
                <a:spcBef>
                  <a:spcPct val="0"/>
                </a:spcBef>
              </a:pPr>
              <a:r>
                <a:rPr lang="en-US" sz="6731" dirty="0" err="1">
                  <a:solidFill>
                    <a:srgbClr val="000000"/>
                  </a:solidFill>
                  <a:latin typeface="TT Hoves"/>
                </a:rPr>
                <a:t>Bingung</a:t>
              </a:r>
              <a:r>
                <a:rPr lang="en-US" sz="6731" dirty="0">
                  <a:solidFill>
                    <a:srgbClr val="000000"/>
                  </a:solidFill>
                  <a:latin typeface="TT Hoves"/>
                </a:rPr>
                <a:t>?</a:t>
              </a:r>
            </a:p>
          </p:txBody>
        </p:sp>
        <p:sp>
          <p:nvSpPr>
            <p:cNvPr id="17" name="TextBox 17"/>
            <p:cNvSpPr txBox="1"/>
            <p:nvPr/>
          </p:nvSpPr>
          <p:spPr>
            <a:xfrm>
              <a:off x="389575" y="2923749"/>
              <a:ext cx="7314374" cy="1302920"/>
            </a:xfrm>
            <a:prstGeom prst="rect">
              <a:avLst/>
            </a:prstGeom>
          </p:spPr>
          <p:txBody>
            <a:bodyPr lIns="0" tIns="0" rIns="0" bIns="0" rtlCol="0" anchor="t">
              <a:spAutoFit/>
            </a:bodyPr>
            <a:lstStyle/>
            <a:p>
              <a:pPr marL="0" lvl="0" indent="0" algn="l">
                <a:lnSpc>
                  <a:spcPts val="4039"/>
                </a:lnSpc>
                <a:spcBef>
                  <a:spcPct val="0"/>
                </a:spcBef>
              </a:pPr>
              <a:r>
                <a:rPr lang="en-US" sz="2885">
                  <a:solidFill>
                    <a:srgbClr val="000000"/>
                  </a:solidFill>
                  <a:latin typeface="TT Hoves"/>
                </a:rPr>
                <a:t>Jika bingung mari kita bedah permasalahan ini</a:t>
              </a:r>
            </a:p>
          </p:txBody>
        </p:sp>
        <p:sp>
          <p:nvSpPr>
            <p:cNvPr id="18" name="Freeform 18"/>
            <p:cNvSpPr/>
            <p:nvPr/>
          </p:nvSpPr>
          <p:spPr>
            <a:xfrm>
              <a:off x="0" y="1679752"/>
              <a:ext cx="6502024" cy="1024069"/>
            </a:xfrm>
            <a:custGeom>
              <a:avLst/>
              <a:gdLst/>
              <a:ahLst/>
              <a:cxnLst/>
              <a:rect l="l" t="t" r="r" b="b"/>
              <a:pathLst>
                <a:path w="6502024" h="1024069">
                  <a:moveTo>
                    <a:pt x="0" y="0"/>
                  </a:moveTo>
                  <a:lnTo>
                    <a:pt x="6502024" y="0"/>
                  </a:lnTo>
                  <a:lnTo>
                    <a:pt x="6502024" y="1024068"/>
                  </a:lnTo>
                  <a:lnTo>
                    <a:pt x="0" y="1024068"/>
                  </a:lnTo>
                  <a:lnTo>
                    <a:pt x="0" y="0"/>
                  </a:lnTo>
                  <a:close/>
                </a:path>
              </a:pathLst>
            </a:custGeom>
            <a:blipFill>
              <a:blip r:embed="rId9"/>
              <a:stretch>
                <a:fillRect/>
              </a:stretch>
            </a:blipFill>
          </p:spPr>
        </p:sp>
      </p:grpSp>
      <p:sp>
        <p:nvSpPr>
          <p:cNvPr id="19" name="Freeform 19"/>
          <p:cNvSpPr/>
          <p:nvPr/>
        </p:nvSpPr>
        <p:spPr>
          <a:xfrm>
            <a:off x="11929451" y="3731294"/>
            <a:ext cx="2556319" cy="4114800"/>
          </a:xfrm>
          <a:custGeom>
            <a:avLst/>
            <a:gdLst/>
            <a:ahLst/>
            <a:cxnLst/>
            <a:rect l="l" t="t" r="r" b="b"/>
            <a:pathLst>
              <a:path w="2556319" h="4114800">
                <a:moveTo>
                  <a:pt x="0" y="0"/>
                </a:moveTo>
                <a:lnTo>
                  <a:pt x="2556320" y="0"/>
                </a:lnTo>
                <a:lnTo>
                  <a:pt x="255632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285979" y="0"/>
            <a:ext cx="7200900" cy="10287000"/>
            <a:chOff x="0" y="0"/>
            <a:chExt cx="4445000" cy="6350000"/>
          </a:xfrm>
        </p:grpSpPr>
        <p:sp>
          <p:nvSpPr>
            <p:cNvPr id="3" name="Freeform 3"/>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2"/>
              <a:stretch>
                <a:fillRect l="-57209" r="-57209"/>
              </a:stretch>
            </a:blipFill>
          </p:spPr>
        </p:sp>
      </p:grpSp>
      <p:grpSp>
        <p:nvGrpSpPr>
          <p:cNvPr id="4" name="Group 4"/>
          <p:cNvGrpSpPr/>
          <p:nvPr/>
        </p:nvGrpSpPr>
        <p:grpSpPr>
          <a:xfrm>
            <a:off x="7859931" y="2462980"/>
            <a:ext cx="9017738" cy="4517957"/>
            <a:chOff x="0" y="0"/>
            <a:chExt cx="12023650" cy="6023943"/>
          </a:xfrm>
        </p:grpSpPr>
        <p:sp>
          <p:nvSpPr>
            <p:cNvPr id="5" name="TextBox 5"/>
            <p:cNvSpPr txBox="1"/>
            <p:nvPr/>
          </p:nvSpPr>
          <p:spPr>
            <a:xfrm>
              <a:off x="0" y="4671392"/>
              <a:ext cx="11851572" cy="1352551"/>
            </a:xfrm>
            <a:prstGeom prst="rect">
              <a:avLst/>
            </a:prstGeom>
          </p:spPr>
          <p:txBody>
            <a:bodyPr lIns="0" tIns="0" rIns="0" bIns="0" rtlCol="0" anchor="t">
              <a:spAutoFit/>
            </a:bodyPr>
            <a:lstStyle/>
            <a:p>
              <a:pPr>
                <a:lnSpc>
                  <a:spcPts val="4199"/>
                </a:lnSpc>
              </a:pPr>
              <a:r>
                <a:rPr lang="en-US" sz="2999" dirty="0" err="1">
                  <a:solidFill>
                    <a:srgbClr val="000000"/>
                  </a:solidFill>
                  <a:latin typeface="TT Hoves"/>
                </a:rPr>
                <a:t>Sebelum</a:t>
              </a:r>
              <a:r>
                <a:rPr lang="en-US" sz="2999" dirty="0">
                  <a:solidFill>
                    <a:srgbClr val="000000"/>
                  </a:solidFill>
                  <a:latin typeface="TT Hoves"/>
                </a:rPr>
                <a:t> </a:t>
              </a:r>
              <a:r>
                <a:rPr lang="en-US" sz="2999" dirty="0" err="1">
                  <a:solidFill>
                    <a:srgbClr val="000000"/>
                  </a:solidFill>
                  <a:latin typeface="TT Hoves"/>
                </a:rPr>
                <a:t>lanjut</a:t>
              </a:r>
              <a:r>
                <a:rPr lang="en-US" sz="2999" dirty="0">
                  <a:solidFill>
                    <a:srgbClr val="000000"/>
                  </a:solidFill>
                  <a:latin typeface="TT Hoves"/>
                </a:rPr>
                <a:t>... </a:t>
              </a:r>
              <a:r>
                <a:rPr lang="en-US" sz="2999" dirty="0" err="1">
                  <a:solidFill>
                    <a:srgbClr val="000000"/>
                  </a:solidFill>
                  <a:latin typeface="TT Hoves"/>
                </a:rPr>
                <a:t>mari</a:t>
              </a:r>
              <a:r>
                <a:rPr lang="en-US" sz="2999" dirty="0">
                  <a:solidFill>
                    <a:srgbClr val="000000"/>
                  </a:solidFill>
                  <a:latin typeface="TT Hoves"/>
                </a:rPr>
                <a:t> </a:t>
              </a:r>
              <a:r>
                <a:rPr lang="en-US" sz="2999" dirty="0" err="1">
                  <a:solidFill>
                    <a:srgbClr val="000000"/>
                  </a:solidFill>
                  <a:latin typeface="TT Hoves"/>
                </a:rPr>
                <a:t>kita</a:t>
              </a:r>
              <a:r>
                <a:rPr lang="en-US" sz="2999" dirty="0">
                  <a:solidFill>
                    <a:srgbClr val="000000"/>
                  </a:solidFill>
                  <a:latin typeface="TT Hoves"/>
                </a:rPr>
                <a:t> </a:t>
              </a:r>
              <a:r>
                <a:rPr lang="en-US" sz="2999" dirty="0" err="1">
                  <a:solidFill>
                    <a:srgbClr val="000000"/>
                  </a:solidFill>
                  <a:latin typeface="TT Hoves"/>
                </a:rPr>
                <a:t>berbicara</a:t>
              </a:r>
              <a:r>
                <a:rPr lang="en-US" sz="2999" dirty="0">
                  <a:solidFill>
                    <a:srgbClr val="000000"/>
                  </a:solidFill>
                  <a:latin typeface="TT Hoves"/>
                </a:rPr>
                <a:t> </a:t>
              </a:r>
              <a:r>
                <a:rPr lang="en-US" sz="2999" dirty="0" err="1">
                  <a:solidFill>
                    <a:srgbClr val="000000"/>
                  </a:solidFill>
                  <a:latin typeface="TT Hoves"/>
                </a:rPr>
                <a:t>terlebih</a:t>
              </a:r>
              <a:r>
                <a:rPr lang="en-US" sz="2999" dirty="0">
                  <a:solidFill>
                    <a:srgbClr val="000000"/>
                  </a:solidFill>
                  <a:latin typeface="TT Hoves"/>
                </a:rPr>
                <a:t> </a:t>
              </a:r>
              <a:r>
                <a:rPr lang="en-US" sz="2999" dirty="0" err="1">
                  <a:solidFill>
                    <a:srgbClr val="000000"/>
                  </a:solidFill>
                  <a:latin typeface="TT Hoves"/>
                </a:rPr>
                <a:t>dahulu</a:t>
              </a:r>
              <a:endParaRPr lang="en-US" sz="2999" dirty="0">
                <a:solidFill>
                  <a:srgbClr val="000000"/>
                </a:solidFill>
                <a:latin typeface="TT Hoves"/>
              </a:endParaRPr>
            </a:p>
            <a:p>
              <a:pPr marL="0" lvl="0" indent="0" algn="l">
                <a:lnSpc>
                  <a:spcPts val="4199"/>
                </a:lnSpc>
                <a:spcBef>
                  <a:spcPct val="0"/>
                </a:spcBef>
              </a:pPr>
              <a:r>
                <a:rPr lang="en-US" sz="2999" dirty="0" err="1">
                  <a:solidFill>
                    <a:srgbClr val="000000"/>
                  </a:solidFill>
                  <a:latin typeface="TT Hoves"/>
                </a:rPr>
                <a:t>apa</a:t>
              </a:r>
              <a:r>
                <a:rPr lang="en-US" sz="2999" dirty="0">
                  <a:solidFill>
                    <a:srgbClr val="000000"/>
                  </a:solidFill>
                  <a:latin typeface="TT Hoves"/>
                </a:rPr>
                <a:t> </a:t>
              </a:r>
              <a:r>
                <a:rPr lang="en-US" sz="2999" dirty="0" err="1">
                  <a:solidFill>
                    <a:srgbClr val="000000"/>
                  </a:solidFill>
                  <a:latin typeface="TT Hoves"/>
                </a:rPr>
                <a:t>itu</a:t>
              </a:r>
              <a:r>
                <a:rPr lang="en-US" sz="2999" dirty="0">
                  <a:solidFill>
                    <a:srgbClr val="000000"/>
                  </a:solidFill>
                  <a:latin typeface="TT Hoves"/>
                </a:rPr>
                <a:t> HOAX</a:t>
              </a:r>
            </a:p>
          </p:txBody>
        </p:sp>
        <p:sp>
          <p:nvSpPr>
            <p:cNvPr id="6" name="TextBox 6"/>
            <p:cNvSpPr txBox="1"/>
            <p:nvPr/>
          </p:nvSpPr>
          <p:spPr>
            <a:xfrm>
              <a:off x="0" y="0"/>
              <a:ext cx="12023650" cy="1930400"/>
            </a:xfrm>
            <a:prstGeom prst="rect">
              <a:avLst/>
            </a:prstGeom>
          </p:spPr>
          <p:txBody>
            <a:bodyPr lIns="0" tIns="0" rIns="0" bIns="0" rtlCol="0" anchor="t">
              <a:spAutoFit/>
            </a:bodyPr>
            <a:lstStyle/>
            <a:p>
              <a:pPr marL="0" lvl="0" indent="0">
                <a:lnSpc>
                  <a:spcPts val="11400"/>
                </a:lnSpc>
                <a:spcBef>
                  <a:spcPct val="0"/>
                </a:spcBef>
              </a:pPr>
              <a:endParaRPr/>
            </a:p>
          </p:txBody>
        </p:sp>
      </p:grpSp>
      <p:grpSp>
        <p:nvGrpSpPr>
          <p:cNvPr id="7" name="Group 7"/>
          <p:cNvGrpSpPr/>
          <p:nvPr/>
        </p:nvGrpSpPr>
        <p:grpSpPr>
          <a:xfrm>
            <a:off x="4150597" y="4910746"/>
            <a:ext cx="1900122" cy="814678"/>
            <a:chOff x="0" y="0"/>
            <a:chExt cx="2533497" cy="1086237"/>
          </a:xfrm>
        </p:grpSpPr>
        <p:sp>
          <p:nvSpPr>
            <p:cNvPr id="8" name="Freeform 8"/>
            <p:cNvSpPr/>
            <p:nvPr/>
          </p:nvSpPr>
          <p:spPr>
            <a:xfrm>
              <a:off x="0" y="0"/>
              <a:ext cx="2533497" cy="1086237"/>
            </a:xfrm>
            <a:custGeom>
              <a:avLst/>
              <a:gdLst/>
              <a:ahLst/>
              <a:cxnLst/>
              <a:rect l="l" t="t" r="r" b="b"/>
              <a:pathLst>
                <a:path w="2533497" h="1086237">
                  <a:moveTo>
                    <a:pt x="0" y="0"/>
                  </a:moveTo>
                  <a:lnTo>
                    <a:pt x="2533497" y="0"/>
                  </a:lnTo>
                  <a:lnTo>
                    <a:pt x="2533497" y="1086237"/>
                  </a:lnTo>
                  <a:lnTo>
                    <a:pt x="0" y="1086237"/>
                  </a:lnTo>
                  <a:lnTo>
                    <a:pt x="0" y="0"/>
                  </a:lnTo>
                  <a:close/>
                </a:path>
              </a:pathLst>
            </a:custGeom>
            <a:blipFill>
              <a:blip r:embed="rId3"/>
              <a:stretch>
                <a:fillRect/>
              </a:stretch>
            </a:blipFill>
          </p:spPr>
        </p:sp>
        <p:grpSp>
          <p:nvGrpSpPr>
            <p:cNvPr id="9" name="Group 9"/>
            <p:cNvGrpSpPr/>
            <p:nvPr/>
          </p:nvGrpSpPr>
          <p:grpSpPr>
            <a:xfrm>
              <a:off x="706597" y="404422"/>
              <a:ext cx="1120303" cy="277393"/>
              <a:chOff x="0" y="0"/>
              <a:chExt cx="2051651" cy="508000"/>
            </a:xfrm>
          </p:grpSpPr>
          <p:sp>
            <p:nvSpPr>
              <p:cNvPr id="10" name="Freeform 10"/>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11" name="Freeform 11"/>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pic>
        <p:nvPicPr>
          <p:cNvPr id="12" name="Picture 12"/>
          <p:cNvPicPr>
            <a:picLocks noChangeAspect="1"/>
          </p:cNvPicPr>
          <p:nvPr/>
        </p:nvPicPr>
        <p:blipFill>
          <a:blip r:embed="rId4"/>
          <a:srcRect/>
          <a:stretch>
            <a:fillRect/>
          </a:stretch>
        </p:blipFill>
        <p:spPr>
          <a:xfrm>
            <a:off x="10636663" y="3519247"/>
            <a:ext cx="2206176" cy="22061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530332" y="1576086"/>
            <a:ext cx="8232720" cy="8222429"/>
          </a:xfrm>
          <a:custGeom>
            <a:avLst/>
            <a:gdLst/>
            <a:ahLst/>
            <a:cxnLst/>
            <a:rect l="l" t="t" r="r" b="b"/>
            <a:pathLst>
              <a:path w="8232720" h="8222429">
                <a:moveTo>
                  <a:pt x="0" y="0"/>
                </a:moveTo>
                <a:lnTo>
                  <a:pt x="8232720" y="0"/>
                </a:lnTo>
                <a:lnTo>
                  <a:pt x="8232720" y="8222429"/>
                </a:lnTo>
                <a:lnTo>
                  <a:pt x="0" y="8222429"/>
                </a:lnTo>
                <a:lnTo>
                  <a:pt x="0" y="0"/>
                </a:lnTo>
                <a:close/>
              </a:path>
            </a:pathLst>
          </a:custGeom>
          <a:blipFill>
            <a:blip r:embed="rId2"/>
            <a:stretch>
              <a:fillRect/>
            </a:stretch>
          </a:blipFill>
        </p:spPr>
      </p:sp>
      <p:sp>
        <p:nvSpPr>
          <p:cNvPr id="3" name="AutoShape 3"/>
          <p:cNvSpPr/>
          <p:nvPr/>
        </p:nvSpPr>
        <p:spPr>
          <a:xfrm>
            <a:off x="0" y="0"/>
            <a:ext cx="18288000" cy="1028700"/>
          </a:xfrm>
          <a:prstGeom prst="rect">
            <a:avLst/>
          </a:prstGeom>
          <a:solidFill>
            <a:srgbClr val="004AAD"/>
          </a:solidFill>
        </p:spPr>
      </p:sp>
      <p:grpSp>
        <p:nvGrpSpPr>
          <p:cNvPr id="4" name="Group 4"/>
          <p:cNvGrpSpPr/>
          <p:nvPr/>
        </p:nvGrpSpPr>
        <p:grpSpPr>
          <a:xfrm>
            <a:off x="530332" y="359088"/>
            <a:ext cx="310524" cy="3105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75B3F"/>
            </a:solidFill>
          </p:spPr>
        </p:sp>
      </p:grpSp>
      <p:grpSp>
        <p:nvGrpSpPr>
          <p:cNvPr id="6" name="Group 6"/>
          <p:cNvGrpSpPr/>
          <p:nvPr/>
        </p:nvGrpSpPr>
        <p:grpSpPr>
          <a:xfrm>
            <a:off x="1023508" y="359088"/>
            <a:ext cx="310524" cy="31052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C866"/>
            </a:solidFill>
          </p:spPr>
        </p:sp>
      </p:grpSp>
      <p:grpSp>
        <p:nvGrpSpPr>
          <p:cNvPr id="8" name="Group 8"/>
          <p:cNvGrpSpPr/>
          <p:nvPr/>
        </p:nvGrpSpPr>
        <p:grpSpPr>
          <a:xfrm>
            <a:off x="1527068" y="359088"/>
            <a:ext cx="310524" cy="310524"/>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2BB2F"/>
            </a:solidFill>
          </p:spPr>
        </p:sp>
      </p:grpSp>
      <p:grpSp>
        <p:nvGrpSpPr>
          <p:cNvPr id="10" name="Group 10"/>
          <p:cNvGrpSpPr/>
          <p:nvPr/>
        </p:nvGrpSpPr>
        <p:grpSpPr>
          <a:xfrm>
            <a:off x="2533023" y="418434"/>
            <a:ext cx="12342036" cy="249331"/>
            <a:chOff x="0" y="0"/>
            <a:chExt cx="61160206" cy="1235544"/>
          </a:xfrm>
        </p:grpSpPr>
        <p:sp>
          <p:nvSpPr>
            <p:cNvPr id="11" name="Freeform 11"/>
            <p:cNvSpPr/>
            <p:nvPr/>
          </p:nvSpPr>
          <p:spPr>
            <a:xfrm>
              <a:off x="0" y="0"/>
              <a:ext cx="61161476" cy="1235544"/>
            </a:xfrm>
            <a:custGeom>
              <a:avLst/>
              <a:gdLst/>
              <a:ahLst/>
              <a:cxnLst/>
              <a:rect l="l" t="t" r="r" b="b"/>
              <a:pathLst>
                <a:path w="61161476" h="1235544">
                  <a:moveTo>
                    <a:pt x="60607755" y="1235544"/>
                  </a:moveTo>
                  <a:lnTo>
                    <a:pt x="553720" y="1235544"/>
                  </a:lnTo>
                  <a:cubicBezTo>
                    <a:pt x="247650" y="1235544"/>
                    <a:pt x="0" y="958948"/>
                    <a:pt x="0" y="618493"/>
                  </a:cubicBezTo>
                  <a:cubicBezTo>
                    <a:pt x="0" y="276620"/>
                    <a:pt x="247650" y="0"/>
                    <a:pt x="553720" y="0"/>
                  </a:cubicBezTo>
                  <a:lnTo>
                    <a:pt x="60607755" y="0"/>
                  </a:lnTo>
                  <a:cubicBezTo>
                    <a:pt x="60913826" y="0"/>
                    <a:pt x="61161476" y="276620"/>
                    <a:pt x="61161476" y="618493"/>
                  </a:cubicBezTo>
                  <a:cubicBezTo>
                    <a:pt x="61160205" y="958948"/>
                    <a:pt x="60912555" y="1235544"/>
                    <a:pt x="60607755" y="1235544"/>
                  </a:cubicBezTo>
                  <a:close/>
                </a:path>
              </a:pathLst>
            </a:custGeom>
            <a:solidFill>
              <a:srgbClr val="FFFFFF"/>
            </a:solidFill>
          </p:spPr>
        </p:sp>
      </p:grpSp>
      <p:sp>
        <p:nvSpPr>
          <p:cNvPr id="12" name="Freeform 12"/>
          <p:cNvSpPr/>
          <p:nvPr/>
        </p:nvSpPr>
        <p:spPr>
          <a:xfrm>
            <a:off x="15595774" y="318965"/>
            <a:ext cx="390770" cy="390770"/>
          </a:xfrm>
          <a:custGeom>
            <a:avLst/>
            <a:gdLst/>
            <a:ahLst/>
            <a:cxnLst/>
            <a:rect l="l" t="t" r="r" b="b"/>
            <a:pathLst>
              <a:path w="390770" h="390770">
                <a:moveTo>
                  <a:pt x="0" y="0"/>
                </a:moveTo>
                <a:lnTo>
                  <a:pt x="390770" y="0"/>
                </a:lnTo>
                <a:lnTo>
                  <a:pt x="390770" y="390770"/>
                </a:lnTo>
                <a:lnTo>
                  <a:pt x="0" y="390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6949668" y="298413"/>
            <a:ext cx="412649" cy="402746"/>
          </a:xfrm>
          <a:custGeom>
            <a:avLst/>
            <a:gdLst/>
            <a:ahLst/>
            <a:cxnLst/>
            <a:rect l="l" t="t" r="r" b="b"/>
            <a:pathLst>
              <a:path w="412649" h="402746">
                <a:moveTo>
                  <a:pt x="0" y="0"/>
                </a:moveTo>
                <a:lnTo>
                  <a:pt x="412649" y="0"/>
                </a:lnTo>
                <a:lnTo>
                  <a:pt x="412649" y="402745"/>
                </a:lnTo>
                <a:lnTo>
                  <a:pt x="0" y="4027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6303331" y="298413"/>
            <a:ext cx="340325" cy="390770"/>
          </a:xfrm>
          <a:custGeom>
            <a:avLst/>
            <a:gdLst/>
            <a:ahLst/>
            <a:cxnLst/>
            <a:rect l="l" t="t" r="r" b="b"/>
            <a:pathLst>
              <a:path w="340325" h="390770">
                <a:moveTo>
                  <a:pt x="0" y="0"/>
                </a:moveTo>
                <a:lnTo>
                  <a:pt x="340325" y="0"/>
                </a:lnTo>
                <a:lnTo>
                  <a:pt x="340325" y="390770"/>
                </a:lnTo>
                <a:lnTo>
                  <a:pt x="0" y="3907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2712736" y="362990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TextBox 16"/>
          <p:cNvSpPr txBox="1"/>
          <p:nvPr/>
        </p:nvSpPr>
        <p:spPr>
          <a:xfrm>
            <a:off x="8545737" y="4661402"/>
            <a:ext cx="8713563" cy="3051064"/>
          </a:xfrm>
          <a:prstGeom prst="rect">
            <a:avLst/>
          </a:prstGeom>
        </p:spPr>
        <p:txBody>
          <a:bodyPr lIns="0" tIns="0" rIns="0" bIns="0" rtlCol="0" anchor="t">
            <a:spAutoFit/>
          </a:bodyPr>
          <a:lstStyle/>
          <a:p>
            <a:pPr algn="just">
              <a:lnSpc>
                <a:spcPts val="3506"/>
              </a:lnSpc>
              <a:spcBef>
                <a:spcPct val="0"/>
              </a:spcBef>
            </a:pPr>
            <a:r>
              <a:rPr lang="en-US" sz="2504" dirty="0" err="1">
                <a:solidFill>
                  <a:srgbClr val="000000"/>
                </a:solidFill>
                <a:latin typeface="TT Hoves"/>
              </a:rPr>
              <a:t>Hoaks</a:t>
            </a:r>
            <a:r>
              <a:rPr lang="en-US" sz="2504" dirty="0">
                <a:solidFill>
                  <a:srgbClr val="000000"/>
                </a:solidFill>
                <a:latin typeface="TT Hoves"/>
              </a:rPr>
              <a:t> (hoax) </a:t>
            </a:r>
            <a:r>
              <a:rPr lang="en-US" sz="2504" dirty="0" err="1">
                <a:solidFill>
                  <a:srgbClr val="000000"/>
                </a:solidFill>
                <a:latin typeface="TT Hoves"/>
              </a:rPr>
              <a:t>adalah</a:t>
            </a:r>
            <a:r>
              <a:rPr lang="en-US" sz="2504" dirty="0">
                <a:solidFill>
                  <a:srgbClr val="000000"/>
                </a:solidFill>
                <a:latin typeface="TT Hoves"/>
              </a:rPr>
              <a:t> </a:t>
            </a:r>
            <a:r>
              <a:rPr lang="en-US" sz="2504" dirty="0" err="1">
                <a:solidFill>
                  <a:srgbClr val="000000"/>
                </a:solidFill>
                <a:latin typeface="TT Hoves"/>
              </a:rPr>
              <a:t>informasi</a:t>
            </a:r>
            <a:r>
              <a:rPr lang="en-US" sz="2504" dirty="0">
                <a:solidFill>
                  <a:srgbClr val="000000"/>
                </a:solidFill>
                <a:latin typeface="TT Hoves"/>
              </a:rPr>
              <a:t> </a:t>
            </a:r>
            <a:r>
              <a:rPr lang="en-US" sz="2504" dirty="0" err="1">
                <a:solidFill>
                  <a:srgbClr val="000000"/>
                </a:solidFill>
                <a:latin typeface="TT Hoves"/>
              </a:rPr>
              <a:t>atau</a:t>
            </a:r>
            <a:r>
              <a:rPr lang="en-US" sz="2504" dirty="0">
                <a:solidFill>
                  <a:srgbClr val="000000"/>
                </a:solidFill>
                <a:latin typeface="TT Hoves"/>
              </a:rPr>
              <a:t> </a:t>
            </a:r>
            <a:r>
              <a:rPr lang="en-US" sz="2504" dirty="0" err="1">
                <a:solidFill>
                  <a:srgbClr val="000000"/>
                </a:solidFill>
                <a:latin typeface="TT Hoves"/>
              </a:rPr>
              <a:t>berita</a:t>
            </a:r>
            <a:r>
              <a:rPr lang="en-US" sz="2504" dirty="0">
                <a:solidFill>
                  <a:srgbClr val="000000"/>
                </a:solidFill>
                <a:latin typeface="TT Hoves"/>
              </a:rPr>
              <a:t> </a:t>
            </a:r>
            <a:r>
              <a:rPr lang="en-US" sz="2504" dirty="0" err="1">
                <a:solidFill>
                  <a:srgbClr val="000000"/>
                </a:solidFill>
                <a:latin typeface="TT Hoves"/>
              </a:rPr>
              <a:t>palsu</a:t>
            </a:r>
            <a:r>
              <a:rPr lang="en-US" sz="2504" dirty="0">
                <a:solidFill>
                  <a:srgbClr val="000000"/>
                </a:solidFill>
                <a:latin typeface="TT Hoves"/>
              </a:rPr>
              <a:t> yang </a:t>
            </a:r>
            <a:r>
              <a:rPr lang="en-US" sz="2504" dirty="0" err="1">
                <a:solidFill>
                  <a:srgbClr val="000000"/>
                </a:solidFill>
                <a:latin typeface="TT Hoves"/>
              </a:rPr>
              <a:t>disebarkan</a:t>
            </a:r>
            <a:r>
              <a:rPr lang="en-US" sz="2504" dirty="0">
                <a:solidFill>
                  <a:srgbClr val="000000"/>
                </a:solidFill>
                <a:latin typeface="TT Hoves"/>
              </a:rPr>
              <a:t> </a:t>
            </a:r>
            <a:r>
              <a:rPr lang="en-US" sz="2504" dirty="0" err="1">
                <a:solidFill>
                  <a:srgbClr val="000000"/>
                </a:solidFill>
                <a:latin typeface="TT Hoves"/>
              </a:rPr>
              <a:t>dengan</a:t>
            </a:r>
            <a:r>
              <a:rPr lang="en-US" sz="2504" dirty="0">
                <a:solidFill>
                  <a:srgbClr val="000000"/>
                </a:solidFill>
                <a:latin typeface="TT Hoves"/>
              </a:rPr>
              <a:t> </a:t>
            </a:r>
            <a:r>
              <a:rPr lang="en-US" sz="2504" dirty="0" err="1">
                <a:solidFill>
                  <a:srgbClr val="000000"/>
                </a:solidFill>
                <a:latin typeface="TT Hoves"/>
              </a:rPr>
              <a:t>tujuan</a:t>
            </a:r>
            <a:r>
              <a:rPr lang="en-US" sz="2504" dirty="0">
                <a:solidFill>
                  <a:srgbClr val="000000"/>
                </a:solidFill>
                <a:latin typeface="TT Hoves"/>
              </a:rPr>
              <a:t> </a:t>
            </a:r>
            <a:r>
              <a:rPr lang="en-US" sz="2504" dirty="0" err="1">
                <a:solidFill>
                  <a:srgbClr val="000000"/>
                </a:solidFill>
                <a:latin typeface="TT Hoves"/>
              </a:rPr>
              <a:t>menyesatkan</a:t>
            </a:r>
            <a:r>
              <a:rPr lang="en-US" sz="2504" dirty="0">
                <a:solidFill>
                  <a:srgbClr val="000000"/>
                </a:solidFill>
                <a:latin typeface="TT Hoves"/>
              </a:rPr>
              <a:t>, </a:t>
            </a:r>
            <a:r>
              <a:rPr lang="en-US" sz="2504" dirty="0" err="1">
                <a:solidFill>
                  <a:srgbClr val="000000"/>
                </a:solidFill>
                <a:latin typeface="TT Hoves"/>
              </a:rPr>
              <a:t>menipu</a:t>
            </a:r>
            <a:r>
              <a:rPr lang="en-US" sz="2504" dirty="0">
                <a:solidFill>
                  <a:srgbClr val="000000"/>
                </a:solidFill>
                <a:latin typeface="TT Hoves"/>
              </a:rPr>
              <a:t>, </a:t>
            </a:r>
            <a:r>
              <a:rPr lang="en-US" sz="2504" dirty="0" err="1">
                <a:solidFill>
                  <a:srgbClr val="000000"/>
                </a:solidFill>
                <a:latin typeface="TT Hoves"/>
              </a:rPr>
              <a:t>atau</a:t>
            </a:r>
            <a:r>
              <a:rPr lang="en-US" sz="2504" dirty="0">
                <a:solidFill>
                  <a:srgbClr val="000000"/>
                </a:solidFill>
                <a:latin typeface="TT Hoves"/>
              </a:rPr>
              <a:t> </a:t>
            </a:r>
            <a:r>
              <a:rPr lang="en-US" sz="2504" dirty="0" err="1">
                <a:solidFill>
                  <a:srgbClr val="000000"/>
                </a:solidFill>
                <a:latin typeface="TT Hoves"/>
              </a:rPr>
              <a:t>memanipulasi</a:t>
            </a:r>
            <a:r>
              <a:rPr lang="en-US" sz="2504" dirty="0">
                <a:solidFill>
                  <a:srgbClr val="000000"/>
                </a:solidFill>
                <a:latin typeface="TT Hoves"/>
              </a:rPr>
              <a:t> orang-orang. </a:t>
            </a:r>
            <a:r>
              <a:rPr lang="en-US" sz="2504" dirty="0" err="1">
                <a:solidFill>
                  <a:srgbClr val="000000"/>
                </a:solidFill>
                <a:latin typeface="TT Hoves"/>
              </a:rPr>
              <a:t>Hoaks</a:t>
            </a:r>
            <a:r>
              <a:rPr lang="en-US" sz="2504" dirty="0">
                <a:solidFill>
                  <a:srgbClr val="000000"/>
                </a:solidFill>
                <a:latin typeface="TT Hoves"/>
              </a:rPr>
              <a:t> </a:t>
            </a:r>
            <a:r>
              <a:rPr lang="en-US" sz="2504" dirty="0" err="1">
                <a:solidFill>
                  <a:srgbClr val="000000"/>
                </a:solidFill>
                <a:latin typeface="TT Hoves"/>
              </a:rPr>
              <a:t>sering</a:t>
            </a:r>
            <a:r>
              <a:rPr lang="en-US" sz="2504" dirty="0">
                <a:solidFill>
                  <a:srgbClr val="000000"/>
                </a:solidFill>
                <a:latin typeface="TT Hoves"/>
              </a:rPr>
              <a:t> kali </a:t>
            </a:r>
            <a:r>
              <a:rPr lang="en-US" sz="2504" dirty="0" err="1">
                <a:solidFill>
                  <a:srgbClr val="000000"/>
                </a:solidFill>
                <a:latin typeface="TT Hoves"/>
              </a:rPr>
              <a:t>disebarkan</a:t>
            </a:r>
            <a:r>
              <a:rPr lang="en-US" sz="2504" dirty="0">
                <a:solidFill>
                  <a:srgbClr val="000000"/>
                </a:solidFill>
                <a:latin typeface="TT Hoves"/>
              </a:rPr>
              <a:t> </a:t>
            </a:r>
            <a:r>
              <a:rPr lang="en-US" sz="2504" dirty="0" err="1">
                <a:solidFill>
                  <a:srgbClr val="000000"/>
                </a:solidFill>
                <a:latin typeface="TT Hoves"/>
              </a:rPr>
              <a:t>dengan</a:t>
            </a:r>
            <a:r>
              <a:rPr lang="en-US" sz="2504" dirty="0">
                <a:solidFill>
                  <a:srgbClr val="000000"/>
                </a:solidFill>
                <a:latin typeface="TT Hoves"/>
              </a:rPr>
              <a:t> </a:t>
            </a:r>
            <a:r>
              <a:rPr lang="en-US" sz="2504" dirty="0" err="1">
                <a:solidFill>
                  <a:srgbClr val="000000"/>
                </a:solidFill>
                <a:latin typeface="TT Hoves"/>
              </a:rPr>
              <a:t>maksud</a:t>
            </a:r>
            <a:r>
              <a:rPr lang="en-US" sz="2504" dirty="0">
                <a:solidFill>
                  <a:srgbClr val="000000"/>
                </a:solidFill>
                <a:latin typeface="TT Hoves"/>
              </a:rPr>
              <a:t> </a:t>
            </a:r>
            <a:r>
              <a:rPr lang="en-US" sz="2504" dirty="0" err="1">
                <a:solidFill>
                  <a:srgbClr val="000000"/>
                </a:solidFill>
                <a:latin typeface="TT Hoves"/>
              </a:rPr>
              <a:t>untuk</a:t>
            </a:r>
            <a:r>
              <a:rPr lang="en-US" sz="2504" dirty="0">
                <a:solidFill>
                  <a:srgbClr val="000000"/>
                </a:solidFill>
                <a:latin typeface="TT Hoves"/>
              </a:rPr>
              <a:t> </a:t>
            </a:r>
            <a:r>
              <a:rPr lang="en-US" sz="2504" dirty="0" err="1">
                <a:solidFill>
                  <a:srgbClr val="000000"/>
                </a:solidFill>
                <a:latin typeface="TT Hoves"/>
              </a:rPr>
              <a:t>menciptakan</a:t>
            </a:r>
            <a:r>
              <a:rPr lang="en-US" sz="2504" dirty="0">
                <a:solidFill>
                  <a:srgbClr val="000000"/>
                </a:solidFill>
                <a:latin typeface="TT Hoves"/>
              </a:rPr>
              <a:t> </a:t>
            </a:r>
            <a:r>
              <a:rPr lang="en-US" sz="2504" dirty="0" err="1">
                <a:solidFill>
                  <a:srgbClr val="000000"/>
                </a:solidFill>
                <a:latin typeface="TT Hoves"/>
              </a:rPr>
              <a:t>kebingungan</a:t>
            </a:r>
            <a:r>
              <a:rPr lang="en-US" sz="2504" dirty="0">
                <a:solidFill>
                  <a:srgbClr val="000000"/>
                </a:solidFill>
                <a:latin typeface="TT Hoves"/>
              </a:rPr>
              <a:t>, </a:t>
            </a:r>
            <a:r>
              <a:rPr lang="en-US" sz="2504" dirty="0" err="1">
                <a:solidFill>
                  <a:srgbClr val="000000"/>
                </a:solidFill>
                <a:latin typeface="TT Hoves"/>
              </a:rPr>
              <a:t>menyebarkan</a:t>
            </a:r>
            <a:r>
              <a:rPr lang="en-US" sz="2504" dirty="0">
                <a:solidFill>
                  <a:srgbClr val="000000"/>
                </a:solidFill>
                <a:latin typeface="TT Hoves"/>
              </a:rPr>
              <a:t> </a:t>
            </a:r>
            <a:r>
              <a:rPr lang="en-US" sz="2504" dirty="0" err="1">
                <a:solidFill>
                  <a:srgbClr val="000000"/>
                </a:solidFill>
                <a:latin typeface="TT Hoves"/>
              </a:rPr>
              <a:t>ketakutan</a:t>
            </a:r>
            <a:r>
              <a:rPr lang="en-US" sz="2504" dirty="0">
                <a:solidFill>
                  <a:srgbClr val="000000"/>
                </a:solidFill>
                <a:latin typeface="TT Hoves"/>
              </a:rPr>
              <a:t>, </a:t>
            </a:r>
            <a:r>
              <a:rPr lang="en-US" sz="2504" dirty="0" err="1">
                <a:solidFill>
                  <a:srgbClr val="000000"/>
                </a:solidFill>
                <a:latin typeface="TT Hoves"/>
              </a:rPr>
              <a:t>atau</a:t>
            </a:r>
            <a:r>
              <a:rPr lang="en-US" sz="2504" dirty="0">
                <a:solidFill>
                  <a:srgbClr val="000000"/>
                </a:solidFill>
                <a:latin typeface="TT Hoves"/>
              </a:rPr>
              <a:t> </a:t>
            </a:r>
            <a:r>
              <a:rPr lang="en-US" sz="2504" dirty="0" err="1">
                <a:solidFill>
                  <a:srgbClr val="000000"/>
                </a:solidFill>
                <a:latin typeface="TT Hoves"/>
              </a:rPr>
              <a:t>mempengaruhi</a:t>
            </a:r>
            <a:r>
              <a:rPr lang="en-US" sz="2504" dirty="0">
                <a:solidFill>
                  <a:srgbClr val="000000"/>
                </a:solidFill>
                <a:latin typeface="TT Hoves"/>
              </a:rPr>
              <a:t> </a:t>
            </a:r>
            <a:r>
              <a:rPr lang="en-US" sz="2504" dirty="0" err="1">
                <a:solidFill>
                  <a:srgbClr val="000000"/>
                </a:solidFill>
                <a:latin typeface="TT Hoves"/>
              </a:rPr>
              <a:t>opini</a:t>
            </a:r>
            <a:r>
              <a:rPr lang="en-US" sz="2504" dirty="0">
                <a:solidFill>
                  <a:srgbClr val="000000"/>
                </a:solidFill>
                <a:latin typeface="TT Hoves"/>
              </a:rPr>
              <a:t> </a:t>
            </a:r>
            <a:r>
              <a:rPr lang="en-US" sz="2504" dirty="0" err="1">
                <a:solidFill>
                  <a:srgbClr val="000000"/>
                </a:solidFill>
                <a:latin typeface="TT Hoves"/>
              </a:rPr>
              <a:t>publik</a:t>
            </a:r>
            <a:r>
              <a:rPr lang="en-US" sz="2504" dirty="0">
                <a:solidFill>
                  <a:srgbClr val="000000"/>
                </a:solidFill>
                <a:latin typeface="TT Hoves"/>
              </a:rPr>
              <a:t>.</a:t>
            </a:r>
          </a:p>
          <a:p>
            <a:pPr algn="just">
              <a:lnSpc>
                <a:spcPts val="3506"/>
              </a:lnSpc>
              <a:spcBef>
                <a:spcPct val="0"/>
              </a:spcBef>
            </a:pPr>
            <a:endParaRPr lang="en-US" sz="2504" dirty="0">
              <a:solidFill>
                <a:srgbClr val="000000"/>
              </a:solidFill>
              <a:latin typeface="TT Hoves"/>
            </a:endParaRPr>
          </a:p>
          <a:p>
            <a:pPr algn="just">
              <a:lnSpc>
                <a:spcPts val="3506"/>
              </a:lnSpc>
              <a:spcBef>
                <a:spcPct val="0"/>
              </a:spcBef>
            </a:pPr>
            <a:endParaRPr lang="en-US" sz="2504" dirty="0">
              <a:solidFill>
                <a:srgbClr val="000000"/>
              </a:solidFill>
              <a:latin typeface="TT Hoves"/>
            </a:endParaRPr>
          </a:p>
        </p:txBody>
      </p:sp>
      <p:sp>
        <p:nvSpPr>
          <p:cNvPr id="17" name="TextBox 17"/>
          <p:cNvSpPr txBox="1"/>
          <p:nvPr/>
        </p:nvSpPr>
        <p:spPr>
          <a:xfrm>
            <a:off x="8308227" y="4188937"/>
            <a:ext cx="2960463" cy="397545"/>
          </a:xfrm>
          <a:prstGeom prst="rect">
            <a:avLst/>
          </a:prstGeom>
        </p:spPr>
        <p:txBody>
          <a:bodyPr wrap="square" lIns="0" tIns="0" rIns="0" bIns="0" rtlCol="0" anchor="t">
            <a:spAutoFit/>
          </a:bodyPr>
          <a:lstStyle/>
          <a:p>
            <a:pPr algn="ctr">
              <a:lnSpc>
                <a:spcPts val="3120"/>
              </a:lnSpc>
              <a:spcBef>
                <a:spcPct val="0"/>
              </a:spcBef>
            </a:pPr>
            <a:r>
              <a:rPr lang="en-US" sz="2600" dirty="0">
                <a:solidFill>
                  <a:srgbClr val="000000"/>
                </a:solidFill>
                <a:latin typeface="TT Hoves Bold"/>
              </a:rPr>
              <a:t>APA ITU HOAX?</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23106" y="3738235"/>
            <a:ext cx="4064623" cy="4059542"/>
          </a:xfrm>
          <a:custGeom>
            <a:avLst/>
            <a:gdLst/>
            <a:ahLst/>
            <a:cxnLst/>
            <a:rect l="l" t="t" r="r" b="b"/>
            <a:pathLst>
              <a:path w="4064623" h="4059542">
                <a:moveTo>
                  <a:pt x="0" y="0"/>
                </a:moveTo>
                <a:lnTo>
                  <a:pt x="4064623" y="0"/>
                </a:lnTo>
                <a:lnTo>
                  <a:pt x="4064623" y="4059542"/>
                </a:lnTo>
                <a:lnTo>
                  <a:pt x="0" y="4059542"/>
                </a:lnTo>
                <a:lnTo>
                  <a:pt x="0" y="0"/>
                </a:lnTo>
                <a:close/>
              </a:path>
            </a:pathLst>
          </a:custGeom>
          <a:blipFill>
            <a:blip r:embed="rId2"/>
            <a:stretch>
              <a:fillRect/>
            </a:stretch>
          </a:blipFill>
        </p:spPr>
      </p:sp>
      <p:grpSp>
        <p:nvGrpSpPr>
          <p:cNvPr id="3" name="Group 3"/>
          <p:cNvGrpSpPr>
            <a:grpSpLocks noChangeAspect="1"/>
          </p:cNvGrpSpPr>
          <p:nvPr/>
        </p:nvGrpSpPr>
        <p:grpSpPr>
          <a:xfrm>
            <a:off x="665040" y="4134701"/>
            <a:ext cx="3180756" cy="1908453"/>
            <a:chOff x="0" y="0"/>
            <a:chExt cx="6350000" cy="3810000"/>
          </a:xfrm>
        </p:grpSpPr>
        <p:sp>
          <p:nvSpPr>
            <p:cNvPr id="4" name="Freeform 4"/>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3"/>
              <a:stretch>
                <a:fillRect l="-3333" r="-3333"/>
              </a:stretch>
            </a:blipFill>
          </p:spPr>
        </p:sp>
      </p:grpSp>
      <p:sp>
        <p:nvSpPr>
          <p:cNvPr id="5" name="Freeform 5"/>
          <p:cNvSpPr/>
          <p:nvPr/>
        </p:nvSpPr>
        <p:spPr>
          <a:xfrm>
            <a:off x="4609802" y="3738235"/>
            <a:ext cx="4064623" cy="4059542"/>
          </a:xfrm>
          <a:custGeom>
            <a:avLst/>
            <a:gdLst/>
            <a:ahLst/>
            <a:cxnLst/>
            <a:rect l="l" t="t" r="r" b="b"/>
            <a:pathLst>
              <a:path w="4064623" h="4059542">
                <a:moveTo>
                  <a:pt x="0" y="0"/>
                </a:moveTo>
                <a:lnTo>
                  <a:pt x="4064623" y="0"/>
                </a:lnTo>
                <a:lnTo>
                  <a:pt x="4064623" y="4059542"/>
                </a:lnTo>
                <a:lnTo>
                  <a:pt x="0" y="4059542"/>
                </a:lnTo>
                <a:lnTo>
                  <a:pt x="0" y="0"/>
                </a:lnTo>
                <a:close/>
              </a:path>
            </a:pathLst>
          </a:custGeom>
          <a:blipFill>
            <a:blip r:embed="rId2"/>
            <a:stretch>
              <a:fillRect/>
            </a:stretch>
          </a:blipFill>
        </p:spPr>
      </p:sp>
      <p:grpSp>
        <p:nvGrpSpPr>
          <p:cNvPr id="6" name="Group 6"/>
          <p:cNvGrpSpPr>
            <a:grpSpLocks noChangeAspect="1"/>
          </p:cNvGrpSpPr>
          <p:nvPr/>
        </p:nvGrpSpPr>
        <p:grpSpPr>
          <a:xfrm>
            <a:off x="5051736" y="4134701"/>
            <a:ext cx="3180756" cy="1908453"/>
            <a:chOff x="0" y="0"/>
            <a:chExt cx="6350000" cy="3810000"/>
          </a:xfrm>
        </p:grpSpPr>
        <p:sp>
          <p:nvSpPr>
            <p:cNvPr id="7" name="Freeform 7"/>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4"/>
              <a:stretch>
                <a:fillRect l="-3333" r="-3333"/>
              </a:stretch>
            </a:blipFill>
          </p:spPr>
        </p:sp>
      </p:grpSp>
      <p:sp>
        <p:nvSpPr>
          <p:cNvPr id="8" name="Freeform 8"/>
          <p:cNvSpPr/>
          <p:nvPr/>
        </p:nvSpPr>
        <p:spPr>
          <a:xfrm>
            <a:off x="9131625" y="3738235"/>
            <a:ext cx="4064623" cy="4059542"/>
          </a:xfrm>
          <a:custGeom>
            <a:avLst/>
            <a:gdLst/>
            <a:ahLst/>
            <a:cxnLst/>
            <a:rect l="l" t="t" r="r" b="b"/>
            <a:pathLst>
              <a:path w="4064623" h="4059542">
                <a:moveTo>
                  <a:pt x="0" y="0"/>
                </a:moveTo>
                <a:lnTo>
                  <a:pt x="4064623" y="0"/>
                </a:lnTo>
                <a:lnTo>
                  <a:pt x="4064623" y="4059542"/>
                </a:lnTo>
                <a:lnTo>
                  <a:pt x="0" y="4059542"/>
                </a:lnTo>
                <a:lnTo>
                  <a:pt x="0" y="0"/>
                </a:lnTo>
                <a:close/>
              </a:path>
            </a:pathLst>
          </a:custGeom>
          <a:blipFill>
            <a:blip r:embed="rId2"/>
            <a:stretch>
              <a:fillRect/>
            </a:stretch>
          </a:blipFill>
        </p:spPr>
      </p:sp>
      <p:grpSp>
        <p:nvGrpSpPr>
          <p:cNvPr id="9" name="Group 9"/>
          <p:cNvGrpSpPr>
            <a:grpSpLocks noChangeAspect="1"/>
          </p:cNvGrpSpPr>
          <p:nvPr/>
        </p:nvGrpSpPr>
        <p:grpSpPr>
          <a:xfrm>
            <a:off x="9573559" y="4134701"/>
            <a:ext cx="3180756" cy="1908453"/>
            <a:chOff x="0" y="0"/>
            <a:chExt cx="6350000" cy="3810000"/>
          </a:xfrm>
        </p:grpSpPr>
        <p:sp>
          <p:nvSpPr>
            <p:cNvPr id="10" name="Freeform 10"/>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5"/>
              <a:stretch>
                <a:fillRect t="-16695" b="-53296"/>
              </a:stretch>
            </a:blipFill>
          </p:spPr>
        </p:sp>
      </p:grpSp>
      <p:sp>
        <p:nvSpPr>
          <p:cNvPr id="11" name="Freeform 11"/>
          <p:cNvSpPr/>
          <p:nvPr/>
        </p:nvSpPr>
        <p:spPr>
          <a:xfrm>
            <a:off x="13518321" y="3596524"/>
            <a:ext cx="4064623" cy="4059542"/>
          </a:xfrm>
          <a:custGeom>
            <a:avLst/>
            <a:gdLst/>
            <a:ahLst/>
            <a:cxnLst/>
            <a:rect l="l" t="t" r="r" b="b"/>
            <a:pathLst>
              <a:path w="4064623" h="4059542">
                <a:moveTo>
                  <a:pt x="0" y="0"/>
                </a:moveTo>
                <a:lnTo>
                  <a:pt x="4064623" y="0"/>
                </a:lnTo>
                <a:lnTo>
                  <a:pt x="4064623" y="4059542"/>
                </a:lnTo>
                <a:lnTo>
                  <a:pt x="0" y="4059542"/>
                </a:lnTo>
                <a:lnTo>
                  <a:pt x="0" y="0"/>
                </a:lnTo>
                <a:close/>
              </a:path>
            </a:pathLst>
          </a:custGeom>
          <a:blipFill>
            <a:blip r:embed="rId2"/>
            <a:stretch>
              <a:fillRect/>
            </a:stretch>
          </a:blipFill>
        </p:spPr>
      </p:sp>
      <p:grpSp>
        <p:nvGrpSpPr>
          <p:cNvPr id="12" name="Group 12"/>
          <p:cNvGrpSpPr>
            <a:grpSpLocks noChangeAspect="1"/>
          </p:cNvGrpSpPr>
          <p:nvPr/>
        </p:nvGrpSpPr>
        <p:grpSpPr>
          <a:xfrm>
            <a:off x="13960254" y="3992991"/>
            <a:ext cx="3180756" cy="1908453"/>
            <a:chOff x="0" y="0"/>
            <a:chExt cx="6350000" cy="3810000"/>
          </a:xfrm>
        </p:grpSpPr>
        <p:sp>
          <p:nvSpPr>
            <p:cNvPr id="13" name="Freeform 13"/>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9490" b="-9490"/>
              </a:stretch>
            </a:blipFill>
          </p:spPr>
        </p:sp>
      </p:grpSp>
      <p:sp>
        <p:nvSpPr>
          <p:cNvPr id="14" name="TextBox 14"/>
          <p:cNvSpPr txBox="1"/>
          <p:nvPr/>
        </p:nvSpPr>
        <p:spPr>
          <a:xfrm>
            <a:off x="2300263" y="500062"/>
            <a:ext cx="13687473" cy="1057275"/>
          </a:xfrm>
          <a:prstGeom prst="rect">
            <a:avLst/>
          </a:prstGeom>
        </p:spPr>
        <p:txBody>
          <a:bodyPr lIns="0" tIns="0" rIns="0" bIns="0" rtlCol="0" anchor="t">
            <a:spAutoFit/>
          </a:bodyPr>
          <a:lstStyle/>
          <a:p>
            <a:pPr marL="0" lvl="0" indent="0" algn="ctr">
              <a:lnSpc>
                <a:spcPts val="8399"/>
              </a:lnSpc>
              <a:spcBef>
                <a:spcPct val="0"/>
              </a:spcBef>
            </a:pPr>
            <a:r>
              <a:rPr lang="en-US" sz="6999" dirty="0">
                <a:solidFill>
                  <a:srgbClr val="000000"/>
                </a:solidFill>
                <a:latin typeface="TT Hoves"/>
              </a:rPr>
              <a:t>HOAX yang </a:t>
            </a:r>
            <a:r>
              <a:rPr lang="en-US" sz="6999" dirty="0" err="1">
                <a:solidFill>
                  <a:srgbClr val="000000"/>
                </a:solidFill>
                <a:latin typeface="TT Hoves"/>
              </a:rPr>
              <a:t>tersebar</a:t>
            </a:r>
            <a:r>
              <a:rPr lang="en-US" sz="6999" dirty="0">
                <a:solidFill>
                  <a:srgbClr val="000000"/>
                </a:solidFill>
                <a:latin typeface="TT Hoves"/>
              </a:rPr>
              <a:t> di Indonesia</a:t>
            </a:r>
          </a:p>
        </p:txBody>
      </p:sp>
      <p:sp>
        <p:nvSpPr>
          <p:cNvPr id="15" name="TextBox 15"/>
          <p:cNvSpPr txBox="1"/>
          <p:nvPr/>
        </p:nvSpPr>
        <p:spPr>
          <a:xfrm>
            <a:off x="759334" y="6379844"/>
            <a:ext cx="2992167" cy="671175"/>
          </a:xfrm>
          <a:prstGeom prst="rect">
            <a:avLst/>
          </a:prstGeom>
        </p:spPr>
        <p:txBody>
          <a:bodyPr lIns="0" tIns="0" rIns="0" bIns="0" rtlCol="0" anchor="t">
            <a:spAutoFit/>
          </a:bodyPr>
          <a:lstStyle/>
          <a:p>
            <a:pPr marL="0" lvl="0" indent="0" algn="ctr">
              <a:lnSpc>
                <a:spcPts val="2615"/>
              </a:lnSpc>
              <a:spcBef>
                <a:spcPct val="0"/>
              </a:spcBef>
            </a:pPr>
            <a:r>
              <a:rPr lang="en-US" sz="2179">
                <a:solidFill>
                  <a:srgbClr val="000000"/>
                </a:solidFill>
                <a:latin typeface="TT Hoves"/>
              </a:rPr>
              <a:t>Hoax mengenai pergantian sila pertama</a:t>
            </a:r>
          </a:p>
        </p:txBody>
      </p:sp>
      <p:sp>
        <p:nvSpPr>
          <p:cNvPr id="16" name="TextBox 16"/>
          <p:cNvSpPr txBox="1"/>
          <p:nvPr/>
        </p:nvSpPr>
        <p:spPr>
          <a:xfrm>
            <a:off x="5146030" y="6379844"/>
            <a:ext cx="2992167" cy="1332824"/>
          </a:xfrm>
          <a:prstGeom prst="rect">
            <a:avLst/>
          </a:prstGeom>
        </p:spPr>
        <p:txBody>
          <a:bodyPr lIns="0" tIns="0" rIns="0" bIns="0" rtlCol="0" anchor="t">
            <a:spAutoFit/>
          </a:bodyPr>
          <a:lstStyle/>
          <a:p>
            <a:pPr marL="0" lvl="0" indent="0" algn="ctr">
              <a:lnSpc>
                <a:spcPts val="2615"/>
              </a:lnSpc>
              <a:spcBef>
                <a:spcPct val="0"/>
              </a:spcBef>
            </a:pPr>
            <a:r>
              <a:rPr lang="en-US" sz="2179">
                <a:solidFill>
                  <a:srgbClr val="000000"/>
                </a:solidFill>
                <a:latin typeface="TT Hoves"/>
              </a:rPr>
              <a:t>Hoax mengenai perubahan bahasa menjadi bahasa china di Pancasila</a:t>
            </a:r>
          </a:p>
        </p:txBody>
      </p:sp>
      <p:sp>
        <p:nvSpPr>
          <p:cNvPr id="17" name="TextBox 17"/>
          <p:cNvSpPr txBox="1"/>
          <p:nvPr/>
        </p:nvSpPr>
        <p:spPr>
          <a:xfrm>
            <a:off x="9667853" y="6379844"/>
            <a:ext cx="2992167" cy="1001999"/>
          </a:xfrm>
          <a:prstGeom prst="rect">
            <a:avLst/>
          </a:prstGeom>
        </p:spPr>
        <p:txBody>
          <a:bodyPr lIns="0" tIns="0" rIns="0" bIns="0" rtlCol="0" anchor="t">
            <a:spAutoFit/>
          </a:bodyPr>
          <a:lstStyle/>
          <a:p>
            <a:pPr marL="0" lvl="0" indent="0" algn="ctr">
              <a:lnSpc>
                <a:spcPts val="2615"/>
              </a:lnSpc>
              <a:spcBef>
                <a:spcPct val="0"/>
              </a:spcBef>
            </a:pPr>
            <a:r>
              <a:rPr lang="en-US" sz="2179">
                <a:solidFill>
                  <a:srgbClr val="000000"/>
                </a:solidFill>
                <a:latin typeface="TT Hoves"/>
              </a:rPr>
              <a:t>Hoax yang ingin mempengaruhi pikiran publik</a:t>
            </a:r>
          </a:p>
        </p:txBody>
      </p:sp>
      <p:sp>
        <p:nvSpPr>
          <p:cNvPr id="18" name="TextBox 18"/>
          <p:cNvSpPr txBox="1"/>
          <p:nvPr/>
        </p:nvSpPr>
        <p:spPr>
          <a:xfrm>
            <a:off x="14054549" y="6238133"/>
            <a:ext cx="2992167" cy="1332824"/>
          </a:xfrm>
          <a:prstGeom prst="rect">
            <a:avLst/>
          </a:prstGeom>
        </p:spPr>
        <p:txBody>
          <a:bodyPr lIns="0" tIns="0" rIns="0" bIns="0" rtlCol="0" anchor="t">
            <a:spAutoFit/>
          </a:bodyPr>
          <a:lstStyle/>
          <a:p>
            <a:pPr marL="0" lvl="0" indent="0" algn="ctr">
              <a:lnSpc>
                <a:spcPts val="2615"/>
              </a:lnSpc>
              <a:spcBef>
                <a:spcPct val="0"/>
              </a:spcBef>
            </a:pPr>
            <a:r>
              <a:rPr lang="en-US" sz="2179">
                <a:solidFill>
                  <a:srgbClr val="000000"/>
                </a:solidFill>
                <a:latin typeface="TT Hoves"/>
              </a:rPr>
              <a:t>Hoax mengenai tentara yang ingin melawan masyarakat dengan senjata</a:t>
            </a:r>
          </a:p>
        </p:txBody>
      </p:sp>
      <p:sp>
        <p:nvSpPr>
          <p:cNvPr id="19" name="TextBox 19"/>
          <p:cNvSpPr txBox="1"/>
          <p:nvPr/>
        </p:nvSpPr>
        <p:spPr>
          <a:xfrm>
            <a:off x="2700549" y="2325054"/>
            <a:ext cx="12068324" cy="333375"/>
          </a:xfrm>
          <a:prstGeom prst="rect">
            <a:avLst/>
          </a:prstGeom>
        </p:spPr>
        <p:txBody>
          <a:bodyPr lIns="0" tIns="0" rIns="0" bIns="0" rtlCol="0" anchor="t">
            <a:spAutoFit/>
          </a:bodyPr>
          <a:lstStyle/>
          <a:p>
            <a:pPr algn="ctr">
              <a:lnSpc>
                <a:spcPts val="2615"/>
              </a:lnSpc>
              <a:spcBef>
                <a:spcPct val="0"/>
              </a:spcBef>
            </a:pPr>
            <a:r>
              <a:rPr lang="en-US" sz="2179" dirty="0" err="1">
                <a:solidFill>
                  <a:srgbClr val="000000"/>
                </a:solidFill>
                <a:latin typeface="TT Hoves"/>
              </a:rPr>
              <a:t>Berikut</a:t>
            </a:r>
            <a:r>
              <a:rPr lang="en-US" sz="2179" dirty="0">
                <a:solidFill>
                  <a:srgbClr val="000000"/>
                </a:solidFill>
                <a:latin typeface="TT Hoves"/>
              </a:rPr>
              <a:t> </a:t>
            </a:r>
            <a:r>
              <a:rPr lang="en-US" sz="2179" dirty="0" err="1">
                <a:solidFill>
                  <a:srgbClr val="000000"/>
                </a:solidFill>
                <a:latin typeface="TT Hoves"/>
              </a:rPr>
              <a:t>ini</a:t>
            </a:r>
            <a:r>
              <a:rPr lang="en-US" sz="2179" dirty="0">
                <a:solidFill>
                  <a:srgbClr val="000000"/>
                </a:solidFill>
                <a:latin typeface="TT Hoves"/>
              </a:rPr>
              <a:t> </a:t>
            </a:r>
            <a:r>
              <a:rPr lang="en-US" sz="2179" dirty="0" err="1">
                <a:solidFill>
                  <a:srgbClr val="000000"/>
                </a:solidFill>
                <a:latin typeface="TT Hoves"/>
              </a:rPr>
              <a:t>beberapa</a:t>
            </a:r>
            <a:r>
              <a:rPr lang="en-US" sz="2179" dirty="0">
                <a:solidFill>
                  <a:srgbClr val="000000"/>
                </a:solidFill>
                <a:latin typeface="TT Hoves"/>
              </a:rPr>
              <a:t> </a:t>
            </a:r>
            <a:r>
              <a:rPr lang="en-US" sz="2179" dirty="0" err="1">
                <a:solidFill>
                  <a:srgbClr val="000000"/>
                </a:solidFill>
                <a:latin typeface="TT Hoves"/>
              </a:rPr>
              <a:t>contoh</a:t>
            </a:r>
            <a:r>
              <a:rPr lang="en-US" sz="2179" dirty="0">
                <a:solidFill>
                  <a:srgbClr val="000000"/>
                </a:solidFill>
                <a:latin typeface="TT Hoves"/>
              </a:rPr>
              <a:t> hoax yang </a:t>
            </a:r>
            <a:r>
              <a:rPr lang="en-US" sz="2179" dirty="0" err="1">
                <a:solidFill>
                  <a:srgbClr val="000000"/>
                </a:solidFill>
                <a:latin typeface="TT Hoves"/>
              </a:rPr>
              <a:t>mengancam</a:t>
            </a:r>
            <a:r>
              <a:rPr lang="en-US" sz="2179" dirty="0">
                <a:solidFill>
                  <a:srgbClr val="000000"/>
                </a:solidFill>
                <a:latin typeface="TT Hoves"/>
              </a:rPr>
              <a:t> </a:t>
            </a:r>
            <a:r>
              <a:rPr lang="en-US" sz="2179" dirty="0" err="1">
                <a:solidFill>
                  <a:srgbClr val="000000"/>
                </a:solidFill>
                <a:latin typeface="TT Hoves"/>
              </a:rPr>
              <a:t>keberadaan</a:t>
            </a:r>
            <a:r>
              <a:rPr lang="en-US" sz="2179" dirty="0">
                <a:solidFill>
                  <a:srgbClr val="000000"/>
                </a:solidFill>
                <a:latin typeface="TT Hoves"/>
              </a:rPr>
              <a:t> Pancasila </a:t>
            </a:r>
            <a:r>
              <a:rPr lang="en-US" sz="2179" dirty="0" err="1">
                <a:solidFill>
                  <a:srgbClr val="000000"/>
                </a:solidFill>
                <a:latin typeface="TT Hoves"/>
              </a:rPr>
              <a:t>sebagai</a:t>
            </a:r>
            <a:r>
              <a:rPr lang="en-US" sz="2179" dirty="0">
                <a:solidFill>
                  <a:srgbClr val="000000"/>
                </a:solidFill>
                <a:latin typeface="TT Hoves"/>
              </a:rPr>
              <a:t> </a:t>
            </a:r>
            <a:r>
              <a:rPr lang="en-US" sz="2179" dirty="0" err="1">
                <a:solidFill>
                  <a:srgbClr val="000000"/>
                </a:solidFill>
                <a:latin typeface="TT Hoves"/>
              </a:rPr>
              <a:t>Ideologi</a:t>
            </a:r>
            <a:r>
              <a:rPr lang="en-US" sz="2179" dirty="0">
                <a:solidFill>
                  <a:srgbClr val="000000"/>
                </a:solidFill>
                <a:latin typeface="TT Hoves"/>
              </a:rPr>
              <a:t> Negara</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1000"/>
                                        <p:tgtEl>
                                          <p:spTgt spid="12"/>
                                        </p:tgtEl>
                                      </p:cBhvr>
                                    </p:animEffect>
                                    <p:anim calcmode="lin" valueType="num">
                                      <p:cBhvr>
                                        <p:cTn id="68" dur="1000" fill="hold"/>
                                        <p:tgtEl>
                                          <p:spTgt spid="12"/>
                                        </p:tgtEl>
                                        <p:attrNameLst>
                                          <p:attrName>ppt_x</p:attrName>
                                        </p:attrNameLst>
                                      </p:cBhvr>
                                      <p:tavLst>
                                        <p:tav tm="0">
                                          <p:val>
                                            <p:strVal val="#ppt_x"/>
                                          </p:val>
                                        </p:tav>
                                        <p:tav tm="100000">
                                          <p:val>
                                            <p:strVal val="#ppt_x"/>
                                          </p:val>
                                        </p:tav>
                                      </p:tavLst>
                                    </p:anim>
                                    <p:anim calcmode="lin" valueType="num">
                                      <p:cBhvr>
                                        <p:cTn id="69" dur="1000" fill="hold"/>
                                        <p:tgtEl>
                                          <p:spTgt spid="1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61261" y="1028700"/>
            <a:ext cx="11965479" cy="7553208"/>
          </a:xfrm>
          <a:custGeom>
            <a:avLst/>
            <a:gdLst/>
            <a:ahLst/>
            <a:cxnLst/>
            <a:rect l="l" t="t" r="r" b="b"/>
            <a:pathLst>
              <a:path w="11965479" h="7553208">
                <a:moveTo>
                  <a:pt x="0" y="0"/>
                </a:moveTo>
                <a:lnTo>
                  <a:pt x="11965478" y="0"/>
                </a:lnTo>
                <a:lnTo>
                  <a:pt x="11965478" y="7553208"/>
                </a:lnTo>
                <a:lnTo>
                  <a:pt x="0" y="7553208"/>
                </a:lnTo>
                <a:lnTo>
                  <a:pt x="0" y="0"/>
                </a:lnTo>
                <a:close/>
              </a:path>
            </a:pathLst>
          </a:custGeom>
          <a:blipFill>
            <a:blip r:embed="rId2"/>
            <a:stretch>
              <a:fillRect/>
            </a:stretch>
          </a:blipFill>
        </p:spPr>
      </p:sp>
      <p:sp>
        <p:nvSpPr>
          <p:cNvPr id="3" name="Freeform 3"/>
          <p:cNvSpPr/>
          <p:nvPr/>
        </p:nvSpPr>
        <p:spPr>
          <a:xfrm>
            <a:off x="6234925" y="7334643"/>
            <a:ext cx="5818149" cy="2494531"/>
          </a:xfrm>
          <a:custGeom>
            <a:avLst/>
            <a:gdLst/>
            <a:ahLst/>
            <a:cxnLst/>
            <a:rect l="l" t="t" r="r" b="b"/>
            <a:pathLst>
              <a:path w="5818149" h="2494531">
                <a:moveTo>
                  <a:pt x="0" y="0"/>
                </a:moveTo>
                <a:lnTo>
                  <a:pt x="5818150" y="0"/>
                </a:lnTo>
                <a:lnTo>
                  <a:pt x="5818150" y="2494531"/>
                </a:lnTo>
                <a:lnTo>
                  <a:pt x="0" y="2494531"/>
                </a:lnTo>
                <a:lnTo>
                  <a:pt x="0" y="0"/>
                </a:lnTo>
                <a:close/>
              </a:path>
            </a:pathLst>
          </a:custGeom>
          <a:blipFill>
            <a:blip r:embed="rId3"/>
            <a:stretch>
              <a:fillRect/>
            </a:stretch>
          </a:blipFill>
        </p:spPr>
      </p:sp>
      <p:sp>
        <p:nvSpPr>
          <p:cNvPr id="4" name="TextBox 4"/>
          <p:cNvSpPr txBox="1"/>
          <p:nvPr/>
        </p:nvSpPr>
        <p:spPr>
          <a:xfrm>
            <a:off x="7537924" y="8401251"/>
            <a:ext cx="3212151" cy="323214"/>
          </a:xfrm>
          <a:prstGeom prst="rect">
            <a:avLst/>
          </a:prstGeom>
        </p:spPr>
        <p:txBody>
          <a:bodyPr lIns="0" tIns="0" rIns="0" bIns="0" rtlCol="0" anchor="t">
            <a:spAutoFit/>
          </a:bodyPr>
          <a:lstStyle/>
          <a:p>
            <a:pPr marL="0" lvl="0" indent="0" algn="ctr">
              <a:lnSpc>
                <a:spcPts val="2660"/>
              </a:lnSpc>
              <a:spcBef>
                <a:spcPct val="0"/>
              </a:spcBef>
            </a:pPr>
            <a:r>
              <a:rPr lang="en-US" sz="1900">
                <a:solidFill>
                  <a:srgbClr val="000000"/>
                </a:solidFill>
                <a:latin typeface="TT Hoves"/>
              </a:rPr>
              <a:t>RoyRaflesMatorangPasaribu</a:t>
            </a:r>
          </a:p>
        </p:txBody>
      </p:sp>
      <p:sp>
        <p:nvSpPr>
          <p:cNvPr id="5" name="TextBox 5"/>
          <p:cNvSpPr txBox="1"/>
          <p:nvPr/>
        </p:nvSpPr>
        <p:spPr>
          <a:xfrm>
            <a:off x="4311796" y="3230012"/>
            <a:ext cx="9664408" cy="2895600"/>
          </a:xfrm>
          <a:prstGeom prst="rect">
            <a:avLst/>
          </a:prstGeom>
        </p:spPr>
        <p:txBody>
          <a:bodyPr lIns="0" tIns="0" rIns="0" bIns="0" rtlCol="0" anchor="t">
            <a:spAutoFit/>
          </a:bodyPr>
          <a:lstStyle/>
          <a:p>
            <a:pPr marL="0" lvl="0" indent="0" algn="ctr">
              <a:lnSpc>
                <a:spcPts val="11400"/>
              </a:lnSpc>
            </a:pPr>
            <a:r>
              <a:rPr lang="en-US" sz="9500">
                <a:solidFill>
                  <a:srgbClr val="000000"/>
                </a:solidFill>
                <a:latin typeface="TT Hoves"/>
              </a:rPr>
              <a:t>Jadi apakah itu masalah?</a:t>
            </a:r>
          </a:p>
        </p:txBody>
      </p:sp>
      <p:grpSp>
        <p:nvGrpSpPr>
          <p:cNvPr id="6" name="Group 6"/>
          <p:cNvGrpSpPr/>
          <p:nvPr/>
        </p:nvGrpSpPr>
        <p:grpSpPr>
          <a:xfrm>
            <a:off x="8089558" y="576608"/>
            <a:ext cx="2108884" cy="904184"/>
            <a:chOff x="0" y="0"/>
            <a:chExt cx="2811845" cy="1205579"/>
          </a:xfrm>
        </p:grpSpPr>
        <p:sp>
          <p:nvSpPr>
            <p:cNvPr id="7" name="Freeform 7"/>
            <p:cNvSpPr/>
            <p:nvPr/>
          </p:nvSpPr>
          <p:spPr>
            <a:xfrm>
              <a:off x="0" y="0"/>
              <a:ext cx="2811845" cy="1205579"/>
            </a:xfrm>
            <a:custGeom>
              <a:avLst/>
              <a:gdLst/>
              <a:ahLst/>
              <a:cxnLst/>
              <a:rect l="l" t="t" r="r" b="b"/>
              <a:pathLst>
                <a:path w="2811845" h="1205579">
                  <a:moveTo>
                    <a:pt x="0" y="0"/>
                  </a:moveTo>
                  <a:lnTo>
                    <a:pt x="2811845" y="0"/>
                  </a:lnTo>
                  <a:lnTo>
                    <a:pt x="2811845" y="1205579"/>
                  </a:lnTo>
                  <a:lnTo>
                    <a:pt x="0" y="1205579"/>
                  </a:lnTo>
                  <a:lnTo>
                    <a:pt x="0" y="0"/>
                  </a:lnTo>
                  <a:close/>
                </a:path>
              </a:pathLst>
            </a:custGeom>
            <a:blipFill>
              <a:blip r:embed="rId3"/>
              <a:stretch>
                <a:fillRect/>
              </a:stretch>
            </a:blipFill>
          </p:spPr>
        </p:sp>
        <p:grpSp>
          <p:nvGrpSpPr>
            <p:cNvPr id="8" name="Group 8"/>
            <p:cNvGrpSpPr/>
            <p:nvPr/>
          </p:nvGrpSpPr>
          <p:grpSpPr>
            <a:xfrm>
              <a:off x="784229" y="448855"/>
              <a:ext cx="1243387" cy="307869"/>
              <a:chOff x="0" y="0"/>
              <a:chExt cx="2051651" cy="508000"/>
            </a:xfrm>
          </p:grpSpPr>
          <p:sp>
            <p:nvSpPr>
              <p:cNvPr id="9" name="Freeform 9"/>
              <p:cNvSpPr/>
              <p:nvPr/>
            </p:nvSpPr>
            <p:spPr>
              <a:xfrm>
                <a:off x="0" y="215900"/>
                <a:ext cx="1755741" cy="76200"/>
              </a:xfrm>
              <a:custGeom>
                <a:avLst/>
                <a:gdLst/>
                <a:ahLst/>
                <a:cxnLst/>
                <a:rect l="l" t="t" r="r" b="b"/>
                <a:pathLst>
                  <a:path w="1755741" h="76200">
                    <a:moveTo>
                      <a:pt x="0" y="0"/>
                    </a:moveTo>
                    <a:lnTo>
                      <a:pt x="1755741" y="0"/>
                    </a:lnTo>
                    <a:lnTo>
                      <a:pt x="1755741" y="76200"/>
                    </a:lnTo>
                    <a:lnTo>
                      <a:pt x="0" y="76200"/>
                    </a:lnTo>
                    <a:close/>
                  </a:path>
                </a:pathLst>
              </a:custGeom>
              <a:solidFill>
                <a:srgbClr val="004AAD"/>
              </a:solidFill>
            </p:spPr>
          </p:sp>
          <p:sp>
            <p:nvSpPr>
              <p:cNvPr id="10" name="Freeform 10"/>
              <p:cNvSpPr/>
              <p:nvPr/>
            </p:nvSpPr>
            <p:spPr>
              <a:xfrm>
                <a:off x="1677001" y="1270"/>
                <a:ext cx="374650" cy="505460"/>
              </a:xfrm>
              <a:custGeom>
                <a:avLst/>
                <a:gdLst/>
                <a:ahLst/>
                <a:cxnLst/>
                <a:rect l="l" t="t" r="r" b="b"/>
                <a:pathLst>
                  <a:path w="374650" h="505460">
                    <a:moveTo>
                      <a:pt x="0" y="505460"/>
                    </a:moveTo>
                    <a:lnTo>
                      <a:pt x="0" y="0"/>
                    </a:lnTo>
                    <a:lnTo>
                      <a:pt x="374650" y="252730"/>
                    </a:lnTo>
                    <a:close/>
                  </a:path>
                </a:pathLst>
              </a:custGeom>
              <a:solidFill>
                <a:srgbClr val="004AAD"/>
              </a:solidFill>
            </p:spPr>
          </p:sp>
        </p:gr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143000" y="1532195"/>
            <a:ext cx="16230600" cy="1447800"/>
          </a:xfrm>
          <a:prstGeom prst="rect">
            <a:avLst/>
          </a:prstGeom>
        </p:spPr>
        <p:txBody>
          <a:bodyPr lIns="0" tIns="0" rIns="0" bIns="0" rtlCol="0" anchor="t">
            <a:spAutoFit/>
          </a:bodyPr>
          <a:lstStyle/>
          <a:p>
            <a:pPr marL="0" lvl="0" indent="0" algn="ctr">
              <a:lnSpc>
                <a:spcPts val="11400"/>
              </a:lnSpc>
              <a:spcBef>
                <a:spcPct val="0"/>
              </a:spcBef>
            </a:pPr>
            <a:r>
              <a:rPr lang="en-US" sz="9500" dirty="0" err="1">
                <a:solidFill>
                  <a:srgbClr val="000000"/>
                </a:solidFill>
                <a:latin typeface="TT Hoves"/>
              </a:rPr>
              <a:t>Jawabannya</a:t>
            </a:r>
            <a:r>
              <a:rPr lang="en-US" sz="9500" dirty="0">
                <a:solidFill>
                  <a:srgbClr val="000000"/>
                </a:solidFill>
                <a:latin typeface="TT Hoves"/>
              </a:rPr>
              <a:t> YA. </a:t>
            </a:r>
            <a:r>
              <a:rPr lang="en-US" sz="9500" dirty="0" err="1">
                <a:solidFill>
                  <a:srgbClr val="000000"/>
                </a:solidFill>
                <a:latin typeface="TT Hoves"/>
              </a:rPr>
              <a:t>kenapa</a:t>
            </a:r>
            <a:r>
              <a:rPr lang="en-US" sz="9500" dirty="0">
                <a:solidFill>
                  <a:srgbClr val="000000"/>
                </a:solidFill>
                <a:latin typeface="TT Hoves"/>
              </a:rPr>
              <a:t>?</a:t>
            </a:r>
          </a:p>
        </p:txBody>
      </p:sp>
      <p:grpSp>
        <p:nvGrpSpPr>
          <p:cNvPr id="3" name="Group 3"/>
          <p:cNvGrpSpPr/>
          <p:nvPr/>
        </p:nvGrpSpPr>
        <p:grpSpPr>
          <a:xfrm>
            <a:off x="1230183" y="6401408"/>
            <a:ext cx="3364925" cy="3292247"/>
            <a:chOff x="0" y="0"/>
            <a:chExt cx="4486566" cy="4389662"/>
          </a:xfrm>
        </p:grpSpPr>
        <p:sp>
          <p:nvSpPr>
            <p:cNvPr id="4" name="TextBox 4"/>
            <p:cNvSpPr txBox="1"/>
            <p:nvPr/>
          </p:nvSpPr>
          <p:spPr>
            <a:xfrm>
              <a:off x="0" y="1441357"/>
              <a:ext cx="4486566" cy="2948305"/>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TT Hoves"/>
                </a:rPr>
                <a:t>Hoax dapat memicu perpecahan sosial, ketidaksetujuan, dan konflik antar masyarakat. Ini mengancam salah satu prinsip utama Pancasila.</a:t>
              </a:r>
            </a:p>
          </p:txBody>
        </p:sp>
        <p:sp>
          <p:nvSpPr>
            <p:cNvPr id="5" name="TextBox 5"/>
            <p:cNvSpPr txBox="1"/>
            <p:nvPr/>
          </p:nvSpPr>
          <p:spPr>
            <a:xfrm>
              <a:off x="0" y="0"/>
              <a:ext cx="4486566" cy="104140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000000"/>
                  </a:solidFill>
                  <a:latin typeface="TT Hoves"/>
                </a:rPr>
                <a:t>Kekuatan Persatuan dan Kesatuan</a:t>
              </a:r>
            </a:p>
          </p:txBody>
        </p:sp>
      </p:grpSp>
      <p:grpSp>
        <p:nvGrpSpPr>
          <p:cNvPr id="6" name="Group 6"/>
          <p:cNvGrpSpPr/>
          <p:nvPr/>
        </p:nvGrpSpPr>
        <p:grpSpPr>
          <a:xfrm>
            <a:off x="5284112" y="6390227"/>
            <a:ext cx="3364925" cy="2939822"/>
            <a:chOff x="0" y="0"/>
            <a:chExt cx="4486566" cy="3919762"/>
          </a:xfrm>
        </p:grpSpPr>
        <p:sp>
          <p:nvSpPr>
            <p:cNvPr id="7" name="TextBox 7"/>
            <p:cNvSpPr txBox="1"/>
            <p:nvPr/>
          </p:nvSpPr>
          <p:spPr>
            <a:xfrm>
              <a:off x="0" y="1962057"/>
              <a:ext cx="4486566" cy="1957705"/>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TT Hoves"/>
                </a:rPr>
                <a:t>Hoax dapat merusak reputasi individu dan kelompok bahkan kepada orang yang tidak bersalah.</a:t>
              </a:r>
            </a:p>
          </p:txBody>
        </p:sp>
        <p:sp>
          <p:nvSpPr>
            <p:cNvPr id="8" name="TextBox 8"/>
            <p:cNvSpPr txBox="1"/>
            <p:nvPr/>
          </p:nvSpPr>
          <p:spPr>
            <a:xfrm>
              <a:off x="0" y="0"/>
              <a:ext cx="4486566" cy="156210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000000"/>
                  </a:solidFill>
                  <a:latin typeface="TT Hoves"/>
                </a:rPr>
                <a:t>Ketidakadilan dan Pelanggaran Hak Asasi Manusia</a:t>
              </a:r>
            </a:p>
          </p:txBody>
        </p:sp>
      </p:grpSp>
      <p:grpSp>
        <p:nvGrpSpPr>
          <p:cNvPr id="9" name="Group 9"/>
          <p:cNvGrpSpPr/>
          <p:nvPr/>
        </p:nvGrpSpPr>
        <p:grpSpPr>
          <a:xfrm>
            <a:off x="9432666" y="6379046"/>
            <a:ext cx="3364925" cy="3330347"/>
            <a:chOff x="0" y="0"/>
            <a:chExt cx="4486566" cy="4440462"/>
          </a:xfrm>
        </p:grpSpPr>
        <p:sp>
          <p:nvSpPr>
            <p:cNvPr id="10" name="TextBox 10"/>
            <p:cNvSpPr txBox="1"/>
            <p:nvPr/>
          </p:nvSpPr>
          <p:spPr>
            <a:xfrm>
              <a:off x="0" y="2482757"/>
              <a:ext cx="4486566" cy="1957705"/>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TT Hoves"/>
                </a:rPr>
                <a:t>Pancasila menegaskan kepercayaan terhadap pemerintah yang adil dan otoritas yang sah</a:t>
              </a:r>
            </a:p>
          </p:txBody>
        </p:sp>
        <p:sp>
          <p:nvSpPr>
            <p:cNvPr id="11" name="TextBox 11"/>
            <p:cNvSpPr txBox="1"/>
            <p:nvPr/>
          </p:nvSpPr>
          <p:spPr>
            <a:xfrm>
              <a:off x="0" y="0"/>
              <a:ext cx="4486566" cy="208280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000000"/>
                  </a:solidFill>
                  <a:latin typeface="TT Hoves"/>
                </a:rPr>
                <a:t>Kehilangan kepercayaan terhadap pemerintahan dan otoritas</a:t>
              </a:r>
            </a:p>
          </p:txBody>
        </p:sp>
      </p:grpSp>
      <p:grpSp>
        <p:nvGrpSpPr>
          <p:cNvPr id="12" name="Group 12"/>
          <p:cNvGrpSpPr/>
          <p:nvPr/>
        </p:nvGrpSpPr>
        <p:grpSpPr>
          <a:xfrm>
            <a:off x="13285112" y="6390227"/>
            <a:ext cx="3364925" cy="2177822"/>
            <a:chOff x="0" y="0"/>
            <a:chExt cx="4486566" cy="2903762"/>
          </a:xfrm>
        </p:grpSpPr>
        <p:sp>
          <p:nvSpPr>
            <p:cNvPr id="13" name="TextBox 13"/>
            <p:cNvSpPr txBox="1"/>
            <p:nvPr/>
          </p:nvSpPr>
          <p:spPr>
            <a:xfrm>
              <a:off x="0" y="1441357"/>
              <a:ext cx="4486566" cy="1462405"/>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TT Hoves"/>
                </a:rPr>
                <a:t>Pancasila menekankan kesejahteraan dan kemajuan masyarakat</a:t>
              </a:r>
            </a:p>
          </p:txBody>
        </p:sp>
        <p:sp>
          <p:nvSpPr>
            <p:cNvPr id="14" name="TextBox 14"/>
            <p:cNvSpPr txBox="1"/>
            <p:nvPr/>
          </p:nvSpPr>
          <p:spPr>
            <a:xfrm>
              <a:off x="0" y="0"/>
              <a:ext cx="4486566" cy="1041400"/>
            </a:xfrm>
            <a:prstGeom prst="rect">
              <a:avLst/>
            </a:prstGeom>
          </p:spPr>
          <p:txBody>
            <a:bodyPr lIns="0" tIns="0" rIns="0" bIns="0" rtlCol="0" anchor="t">
              <a:spAutoFit/>
            </a:bodyPr>
            <a:lstStyle/>
            <a:p>
              <a:pPr marL="0" lvl="0" indent="0" algn="ctr">
                <a:lnSpc>
                  <a:spcPts val="3120"/>
                </a:lnSpc>
                <a:spcBef>
                  <a:spcPct val="0"/>
                </a:spcBef>
              </a:pPr>
              <a:r>
                <a:rPr lang="en-US" sz="2600">
                  <a:solidFill>
                    <a:srgbClr val="000000"/>
                  </a:solidFill>
                  <a:latin typeface="TT Hoves"/>
                </a:rPr>
                <a:t>Kualitas kehidupan masyarakat</a:t>
              </a:r>
            </a:p>
          </p:txBody>
        </p:sp>
      </p:grpSp>
      <p:sp>
        <p:nvSpPr>
          <p:cNvPr id="15" name="Freeform 15"/>
          <p:cNvSpPr/>
          <p:nvPr/>
        </p:nvSpPr>
        <p:spPr>
          <a:xfrm>
            <a:off x="2694426" y="5326757"/>
            <a:ext cx="4527389" cy="237688"/>
          </a:xfrm>
          <a:custGeom>
            <a:avLst/>
            <a:gdLst/>
            <a:ahLst/>
            <a:cxnLst/>
            <a:rect l="l" t="t" r="r" b="b"/>
            <a:pathLst>
              <a:path w="4527389" h="237688">
                <a:moveTo>
                  <a:pt x="0" y="0"/>
                </a:moveTo>
                <a:lnTo>
                  <a:pt x="4527389" y="0"/>
                </a:lnTo>
                <a:lnTo>
                  <a:pt x="4527389" y="237688"/>
                </a:lnTo>
                <a:lnTo>
                  <a:pt x="0" y="237688"/>
                </a:lnTo>
                <a:lnTo>
                  <a:pt x="0" y="0"/>
                </a:lnTo>
                <a:close/>
              </a:path>
            </a:pathLst>
          </a:custGeom>
          <a:blipFill>
            <a:blip r:embed="rId2"/>
            <a:stretch>
              <a:fillRect/>
            </a:stretch>
          </a:blipFill>
        </p:spPr>
      </p:sp>
      <p:sp>
        <p:nvSpPr>
          <p:cNvPr id="16" name="Freeform 16"/>
          <p:cNvSpPr/>
          <p:nvPr/>
        </p:nvSpPr>
        <p:spPr>
          <a:xfrm>
            <a:off x="6711335" y="5326757"/>
            <a:ext cx="4527389" cy="237688"/>
          </a:xfrm>
          <a:custGeom>
            <a:avLst/>
            <a:gdLst/>
            <a:ahLst/>
            <a:cxnLst/>
            <a:rect l="l" t="t" r="r" b="b"/>
            <a:pathLst>
              <a:path w="4527389" h="237688">
                <a:moveTo>
                  <a:pt x="0" y="0"/>
                </a:moveTo>
                <a:lnTo>
                  <a:pt x="4527389" y="0"/>
                </a:lnTo>
                <a:lnTo>
                  <a:pt x="4527389" y="237688"/>
                </a:lnTo>
                <a:lnTo>
                  <a:pt x="0" y="237688"/>
                </a:lnTo>
                <a:lnTo>
                  <a:pt x="0" y="0"/>
                </a:lnTo>
                <a:close/>
              </a:path>
            </a:pathLst>
          </a:custGeom>
          <a:blipFill>
            <a:blip r:embed="rId2"/>
            <a:stretch>
              <a:fillRect/>
            </a:stretch>
          </a:blipFill>
        </p:spPr>
      </p:sp>
      <p:sp>
        <p:nvSpPr>
          <p:cNvPr id="17" name="Freeform 17"/>
          <p:cNvSpPr/>
          <p:nvPr/>
        </p:nvSpPr>
        <p:spPr>
          <a:xfrm>
            <a:off x="10858678" y="5337938"/>
            <a:ext cx="4527389" cy="237688"/>
          </a:xfrm>
          <a:custGeom>
            <a:avLst/>
            <a:gdLst/>
            <a:ahLst/>
            <a:cxnLst/>
            <a:rect l="l" t="t" r="r" b="b"/>
            <a:pathLst>
              <a:path w="4527389" h="237688">
                <a:moveTo>
                  <a:pt x="0" y="0"/>
                </a:moveTo>
                <a:lnTo>
                  <a:pt x="4527390" y="0"/>
                </a:lnTo>
                <a:lnTo>
                  <a:pt x="4527390" y="237688"/>
                </a:lnTo>
                <a:lnTo>
                  <a:pt x="0" y="237688"/>
                </a:lnTo>
                <a:lnTo>
                  <a:pt x="0" y="0"/>
                </a:lnTo>
                <a:close/>
              </a:path>
            </a:pathLst>
          </a:custGeom>
          <a:blipFill>
            <a:blip r:embed="rId2"/>
            <a:stretch>
              <a:fillRect/>
            </a:stretch>
          </a:blipFill>
        </p:spPr>
      </p:sp>
      <p:sp>
        <p:nvSpPr>
          <p:cNvPr id="18" name="Freeform 18"/>
          <p:cNvSpPr/>
          <p:nvPr/>
        </p:nvSpPr>
        <p:spPr>
          <a:xfrm>
            <a:off x="2356835" y="4912848"/>
            <a:ext cx="1111620" cy="1110231"/>
          </a:xfrm>
          <a:custGeom>
            <a:avLst/>
            <a:gdLst/>
            <a:ahLst/>
            <a:cxnLst/>
            <a:rect l="l" t="t" r="r" b="b"/>
            <a:pathLst>
              <a:path w="1111620" h="1110231">
                <a:moveTo>
                  <a:pt x="0" y="0"/>
                </a:moveTo>
                <a:lnTo>
                  <a:pt x="1111620" y="0"/>
                </a:lnTo>
                <a:lnTo>
                  <a:pt x="1111620" y="1110231"/>
                </a:lnTo>
                <a:lnTo>
                  <a:pt x="0" y="1110231"/>
                </a:lnTo>
                <a:lnTo>
                  <a:pt x="0" y="0"/>
                </a:lnTo>
                <a:close/>
              </a:path>
            </a:pathLst>
          </a:custGeom>
          <a:blipFill>
            <a:blip r:embed="rId3"/>
            <a:stretch>
              <a:fillRect/>
            </a:stretch>
          </a:blipFill>
        </p:spPr>
      </p:sp>
      <p:sp>
        <p:nvSpPr>
          <p:cNvPr id="19" name="Freeform 19"/>
          <p:cNvSpPr/>
          <p:nvPr/>
        </p:nvSpPr>
        <p:spPr>
          <a:xfrm>
            <a:off x="6410765" y="4901667"/>
            <a:ext cx="1111620" cy="1110231"/>
          </a:xfrm>
          <a:custGeom>
            <a:avLst/>
            <a:gdLst/>
            <a:ahLst/>
            <a:cxnLst/>
            <a:rect l="l" t="t" r="r" b="b"/>
            <a:pathLst>
              <a:path w="1111620" h="1110231">
                <a:moveTo>
                  <a:pt x="0" y="0"/>
                </a:moveTo>
                <a:lnTo>
                  <a:pt x="1111620" y="0"/>
                </a:lnTo>
                <a:lnTo>
                  <a:pt x="1111620" y="1110230"/>
                </a:lnTo>
                <a:lnTo>
                  <a:pt x="0" y="1110230"/>
                </a:lnTo>
                <a:lnTo>
                  <a:pt x="0" y="0"/>
                </a:lnTo>
                <a:close/>
              </a:path>
            </a:pathLst>
          </a:custGeom>
          <a:blipFill>
            <a:blip r:embed="rId3"/>
            <a:stretch>
              <a:fillRect/>
            </a:stretch>
          </a:blipFill>
        </p:spPr>
      </p:sp>
      <p:sp>
        <p:nvSpPr>
          <p:cNvPr id="20" name="Freeform 20"/>
          <p:cNvSpPr/>
          <p:nvPr/>
        </p:nvSpPr>
        <p:spPr>
          <a:xfrm>
            <a:off x="10559318" y="4890485"/>
            <a:ext cx="1111620" cy="1110231"/>
          </a:xfrm>
          <a:custGeom>
            <a:avLst/>
            <a:gdLst/>
            <a:ahLst/>
            <a:cxnLst/>
            <a:rect l="l" t="t" r="r" b="b"/>
            <a:pathLst>
              <a:path w="1111620" h="1110231">
                <a:moveTo>
                  <a:pt x="0" y="0"/>
                </a:moveTo>
                <a:lnTo>
                  <a:pt x="1111620" y="0"/>
                </a:lnTo>
                <a:lnTo>
                  <a:pt x="1111620" y="1110231"/>
                </a:lnTo>
                <a:lnTo>
                  <a:pt x="0" y="1110231"/>
                </a:lnTo>
                <a:lnTo>
                  <a:pt x="0" y="0"/>
                </a:lnTo>
                <a:close/>
              </a:path>
            </a:pathLst>
          </a:custGeom>
          <a:blipFill>
            <a:blip r:embed="rId3"/>
            <a:stretch>
              <a:fillRect/>
            </a:stretch>
          </a:blipFill>
        </p:spPr>
      </p:sp>
      <p:sp>
        <p:nvSpPr>
          <p:cNvPr id="21" name="Freeform 21"/>
          <p:cNvSpPr/>
          <p:nvPr/>
        </p:nvSpPr>
        <p:spPr>
          <a:xfrm>
            <a:off x="14526065" y="4901667"/>
            <a:ext cx="1111620" cy="1110231"/>
          </a:xfrm>
          <a:custGeom>
            <a:avLst/>
            <a:gdLst/>
            <a:ahLst/>
            <a:cxnLst/>
            <a:rect l="l" t="t" r="r" b="b"/>
            <a:pathLst>
              <a:path w="1111620" h="1110231">
                <a:moveTo>
                  <a:pt x="0" y="0"/>
                </a:moveTo>
                <a:lnTo>
                  <a:pt x="1111620" y="0"/>
                </a:lnTo>
                <a:lnTo>
                  <a:pt x="1111620" y="1110230"/>
                </a:lnTo>
                <a:lnTo>
                  <a:pt x="0" y="1110230"/>
                </a:lnTo>
                <a:lnTo>
                  <a:pt x="0" y="0"/>
                </a:lnTo>
                <a:close/>
              </a:path>
            </a:pathLst>
          </a:custGeom>
          <a:blipFill>
            <a:blip r:embed="rId3"/>
            <a:stretch>
              <a:fillRect/>
            </a:stretch>
          </a:blipFill>
        </p:spPr>
      </p:sp>
      <p:sp>
        <p:nvSpPr>
          <p:cNvPr id="22" name="TextBox 22"/>
          <p:cNvSpPr txBox="1"/>
          <p:nvPr/>
        </p:nvSpPr>
        <p:spPr>
          <a:xfrm>
            <a:off x="2694426" y="5234620"/>
            <a:ext cx="436438" cy="454420"/>
          </a:xfrm>
          <a:prstGeom prst="rect">
            <a:avLst/>
          </a:prstGeom>
        </p:spPr>
        <p:txBody>
          <a:bodyPr lIns="0" tIns="0" rIns="0" bIns="0" rtlCol="0" anchor="t">
            <a:spAutoFit/>
          </a:bodyPr>
          <a:lstStyle/>
          <a:p>
            <a:pPr marL="0" lvl="0" indent="0" algn="ctr">
              <a:lnSpc>
                <a:spcPts val="3840"/>
              </a:lnSpc>
              <a:spcBef>
                <a:spcPct val="0"/>
              </a:spcBef>
            </a:pPr>
            <a:r>
              <a:rPr lang="en-US" sz="2800" dirty="0">
                <a:solidFill>
                  <a:srgbClr val="000000"/>
                </a:solidFill>
                <a:latin typeface="TT Hoves Bold"/>
              </a:rPr>
              <a:t>01</a:t>
            </a:r>
            <a:endParaRPr lang="en-US" sz="3200" dirty="0">
              <a:solidFill>
                <a:srgbClr val="000000"/>
              </a:solidFill>
              <a:latin typeface="TT Hoves Bold"/>
            </a:endParaRPr>
          </a:p>
        </p:txBody>
      </p:sp>
      <p:sp>
        <p:nvSpPr>
          <p:cNvPr id="23" name="TextBox 23"/>
          <p:cNvSpPr txBox="1"/>
          <p:nvPr/>
        </p:nvSpPr>
        <p:spPr>
          <a:xfrm>
            <a:off x="6711335" y="5223438"/>
            <a:ext cx="510480" cy="454420"/>
          </a:xfrm>
          <a:prstGeom prst="rect">
            <a:avLst/>
          </a:prstGeom>
        </p:spPr>
        <p:txBody>
          <a:bodyPr lIns="0" tIns="0" rIns="0" bIns="0" rtlCol="0" anchor="t">
            <a:spAutoFit/>
          </a:bodyPr>
          <a:lstStyle/>
          <a:p>
            <a:pPr marL="0" lvl="0" indent="0" algn="ctr">
              <a:lnSpc>
                <a:spcPts val="3840"/>
              </a:lnSpc>
              <a:spcBef>
                <a:spcPct val="0"/>
              </a:spcBef>
            </a:pPr>
            <a:r>
              <a:rPr lang="en-US" sz="2800" dirty="0">
                <a:solidFill>
                  <a:srgbClr val="000000"/>
                </a:solidFill>
                <a:latin typeface="TT Hoves Bold"/>
              </a:rPr>
              <a:t>02</a:t>
            </a:r>
            <a:endParaRPr lang="en-US" sz="3200" dirty="0">
              <a:solidFill>
                <a:srgbClr val="000000"/>
              </a:solidFill>
              <a:latin typeface="TT Hoves Bold"/>
            </a:endParaRPr>
          </a:p>
        </p:txBody>
      </p:sp>
      <p:sp>
        <p:nvSpPr>
          <p:cNvPr id="24" name="TextBox 24"/>
          <p:cNvSpPr txBox="1"/>
          <p:nvPr/>
        </p:nvSpPr>
        <p:spPr>
          <a:xfrm>
            <a:off x="10858678" y="5212257"/>
            <a:ext cx="512899" cy="454420"/>
          </a:xfrm>
          <a:prstGeom prst="rect">
            <a:avLst/>
          </a:prstGeom>
        </p:spPr>
        <p:txBody>
          <a:bodyPr lIns="0" tIns="0" rIns="0" bIns="0" rtlCol="0" anchor="t">
            <a:spAutoFit/>
          </a:bodyPr>
          <a:lstStyle/>
          <a:p>
            <a:pPr marL="0" lvl="0" indent="0" algn="ctr">
              <a:lnSpc>
                <a:spcPts val="3840"/>
              </a:lnSpc>
              <a:spcBef>
                <a:spcPct val="0"/>
              </a:spcBef>
            </a:pPr>
            <a:r>
              <a:rPr lang="en-US" sz="2800" dirty="0">
                <a:solidFill>
                  <a:srgbClr val="000000"/>
                </a:solidFill>
                <a:latin typeface="TT Hoves Bold"/>
              </a:rPr>
              <a:t>03</a:t>
            </a:r>
          </a:p>
        </p:txBody>
      </p:sp>
      <p:sp>
        <p:nvSpPr>
          <p:cNvPr id="25" name="TextBox 25"/>
          <p:cNvSpPr txBox="1"/>
          <p:nvPr/>
        </p:nvSpPr>
        <p:spPr>
          <a:xfrm>
            <a:off x="14825658" y="5223438"/>
            <a:ext cx="512434" cy="454420"/>
          </a:xfrm>
          <a:prstGeom prst="rect">
            <a:avLst/>
          </a:prstGeom>
        </p:spPr>
        <p:txBody>
          <a:bodyPr lIns="0" tIns="0" rIns="0" bIns="0" rtlCol="0" anchor="t">
            <a:spAutoFit/>
          </a:bodyPr>
          <a:lstStyle/>
          <a:p>
            <a:pPr marL="0" lvl="0" indent="0" algn="ctr">
              <a:lnSpc>
                <a:spcPts val="3840"/>
              </a:lnSpc>
              <a:spcBef>
                <a:spcPct val="0"/>
              </a:spcBef>
            </a:pPr>
            <a:r>
              <a:rPr lang="en-US" sz="2800" dirty="0">
                <a:solidFill>
                  <a:srgbClr val="000000"/>
                </a:solidFill>
                <a:latin typeface="TT Hoves Bold"/>
              </a:rPr>
              <a:t>04</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1000"/>
                                        <p:tgtEl>
                                          <p:spTgt spid="25"/>
                                        </p:tgtEl>
                                      </p:cBhvr>
                                    </p:animEffect>
                                    <p:anim calcmode="lin" valueType="num">
                                      <p:cBhvr>
                                        <p:cTn id="58" dur="1000" fill="hold"/>
                                        <p:tgtEl>
                                          <p:spTgt spid="25"/>
                                        </p:tgtEl>
                                        <p:attrNameLst>
                                          <p:attrName>ppt_x</p:attrName>
                                        </p:attrNameLst>
                                      </p:cBhvr>
                                      <p:tavLst>
                                        <p:tav tm="0">
                                          <p:val>
                                            <p:strVal val="#ppt_x"/>
                                          </p:val>
                                        </p:tav>
                                        <p:tav tm="100000">
                                          <p:val>
                                            <p:strVal val="#ppt_x"/>
                                          </p:val>
                                        </p:tav>
                                      </p:tavLst>
                                    </p:anim>
                                    <p:anim calcmode="lin" valueType="num">
                                      <p:cBhvr>
                                        <p:cTn id="59" dur="10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1000"/>
                                        <p:tgtEl>
                                          <p:spTgt spid="3"/>
                                        </p:tgtEl>
                                      </p:cBhvr>
                                    </p:animEffect>
                                    <p:anim calcmode="lin" valueType="num">
                                      <p:cBhvr>
                                        <p:cTn id="68" dur="1000" fill="hold"/>
                                        <p:tgtEl>
                                          <p:spTgt spid="3"/>
                                        </p:tgtEl>
                                        <p:attrNameLst>
                                          <p:attrName>ppt_x</p:attrName>
                                        </p:attrNameLst>
                                      </p:cBhvr>
                                      <p:tavLst>
                                        <p:tav tm="0">
                                          <p:val>
                                            <p:strVal val="#ppt_x"/>
                                          </p:val>
                                        </p:tav>
                                        <p:tav tm="100000">
                                          <p:val>
                                            <p:strVal val="#ppt_x"/>
                                          </p:val>
                                        </p:tav>
                                      </p:tavLst>
                                    </p:anim>
                                    <p:anim calcmode="lin" valueType="num">
                                      <p:cBhvr>
                                        <p:cTn id="69" dur="1000" fill="hold"/>
                                        <p:tgtEl>
                                          <p:spTgt spid="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1000"/>
                                        <p:tgtEl>
                                          <p:spTgt spid="12"/>
                                        </p:tgtEl>
                                      </p:cBhvr>
                                    </p:animEffect>
                                    <p:anim calcmode="lin" valueType="num">
                                      <p:cBhvr>
                                        <p:cTn id="83" dur="1000" fill="hold"/>
                                        <p:tgtEl>
                                          <p:spTgt spid="12"/>
                                        </p:tgtEl>
                                        <p:attrNameLst>
                                          <p:attrName>ppt_x</p:attrName>
                                        </p:attrNameLst>
                                      </p:cBhvr>
                                      <p:tavLst>
                                        <p:tav tm="0">
                                          <p:val>
                                            <p:strVal val="#ppt_x"/>
                                          </p:val>
                                        </p:tav>
                                        <p:tav tm="100000">
                                          <p:val>
                                            <p:strVal val="#ppt_x"/>
                                          </p:val>
                                        </p:tav>
                                      </p:tavLst>
                                    </p:anim>
                                    <p:anim calcmode="lin" valueType="num">
                                      <p:cBhvr>
                                        <p:cTn id="8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3" grpId="0"/>
      <p:bldP spid="2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919</Words>
  <Application>Microsoft Office PowerPoint</Application>
  <PresentationFormat>Custom</PresentationFormat>
  <Paragraphs>89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TT Hoves Bold</vt:lpstr>
      <vt:lpstr>TT Hoves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PANCASILA</dc:title>
  <dc:creator>ASUS</dc:creator>
  <cp:lastModifiedBy>Roy Rafles Matorang Pasaribu</cp:lastModifiedBy>
  <cp:revision>5</cp:revision>
  <dcterms:created xsi:type="dcterms:W3CDTF">2006-08-16T00:00:00Z</dcterms:created>
  <dcterms:modified xsi:type="dcterms:W3CDTF">2023-10-12T11:07:15Z</dcterms:modified>
  <dc:identifier>DAFw6XgMI48</dc:identifier>
</cp:coreProperties>
</file>